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7" r:id="rId1"/>
    <p:sldMasterId id="2147483761" r:id="rId2"/>
    <p:sldMasterId id="2147483775" r:id="rId3"/>
    <p:sldMasterId id="2147483789" r:id="rId4"/>
  </p:sldMasterIdLst>
  <p:notesMasterIdLst>
    <p:notesMasterId r:id="rId9"/>
  </p:notesMasterIdLst>
  <p:sldIdLst>
    <p:sldId id="2145707146" r:id="rId5"/>
    <p:sldId id="2145707147" r:id="rId6"/>
    <p:sldId id="2145707149" r:id="rId7"/>
    <p:sldId id="497" r:id="rId8"/>
  </p:sldIdLst>
  <p:sldSz cx="12192000" cy="6858000"/>
  <p:notesSz cx="6761163" cy="9942513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EEE5"/>
    <a:srgbClr val="00B398"/>
    <a:srgbClr val="330A2B"/>
    <a:srgbClr val="B3B3B3"/>
    <a:srgbClr val="2FDACB"/>
    <a:srgbClr val="ADECE4"/>
    <a:srgbClr val="1F401A"/>
    <a:srgbClr val="69050A"/>
    <a:srgbClr val="120D4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7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2FFBE-4DD2-A149-A073-D806CEDD1BE6}" type="datetimeFigureOut">
              <a:rPr lang="en-FI" smtClean="0"/>
              <a:t>04/11/2025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3BC0E-6BF1-8F4B-9688-D5AF6B99325F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2403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76D18-4D74-40D9-B3FB-6712921F2D8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885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76D18-4D74-40D9-B3FB-6712921F2D8D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50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284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1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93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11.4.2025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4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11.4.2025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70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21473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336C37-272F-4649-9B55-BD066A91D1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0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73513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B13C2B-EFAB-064C-B7A0-5CD5B0D63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15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11.4.2025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43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9297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5489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900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29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11.4.2025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7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1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64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11.4.2025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75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11.4.2025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4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33628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C218302-48EA-A846-A1FB-D245356EA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688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3970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80904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F933DCF-44F5-A875-C470-9A2D7AFCB5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8" y="376263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46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11.4.2025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861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8857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1563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28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11.4.2025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298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046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11.4.2025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699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11.4.2025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316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11.4.2025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217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7AC101C-ED4F-47B7-AE57-0DB762AE018E}" type="datetime1">
              <a:rPr lang="fi-FI" smtClean="0"/>
              <a:t>11.4.2025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152655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9B99D3-4485-4099-827D-8C1A9629FC8B}" type="datetime1">
              <a:rPr lang="fi-FI" smtClean="0"/>
              <a:t>11.4.2025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225738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78F4-B914-47E9-9869-3EC5C925DA57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079045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C821F-3186-41D7-A295-4419772BA014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922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44F3-2C1D-4D8F-B7B6-396E1E4A487C}" type="datetime1">
              <a:rPr lang="fi-FI" smtClean="0"/>
              <a:t>11.4.2025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fi-FI"/>
              <a:t>Satakunnan alueellinen opiskeluhuoltosuunnitelma</a:t>
            </a:r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169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24084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0824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B379F-9386-477B-9CDD-41FFB583646C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fi-FI"/>
              <a:t>Satakunnan alueellinen opiskeluhuoltosuunnitelma</a:t>
            </a:r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823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F37A-EF3C-49DC-A365-355C7830CD8C}" type="datetime1">
              <a:rPr lang="fi-FI" smtClean="0"/>
              <a:t>11.4.2025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fi-FI"/>
              <a:t>Satakunnan alueellinen opiskeluhuoltosuunnitelma</a:t>
            </a:r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997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9BE6C2-C824-4CA9-9222-233918898C7C}" type="datetime1">
              <a:rPr lang="fi-FI" smtClean="0"/>
              <a:t>11.4.2025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fi-FI"/>
              <a:t>Satakunnan alueellinen opiskeluhuoltosuunnitelma</a:t>
            </a:r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61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11.4.2025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456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2EB8301-F42B-4A1A-B544-41D2236838BC}" type="datetime1">
              <a:rPr lang="fi-FI" smtClean="0"/>
              <a:t>11.4.2025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fi-FI"/>
              <a:t>Satakunnan alueellinen opiskeluhuoltosuunnitelma</a:t>
            </a:r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156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8C0A-3358-4E03-AF31-D716C01E9232}" type="datetime1">
              <a:rPr lang="fi-FI" smtClean="0"/>
              <a:t>11.4.2025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fi-FI"/>
              <a:t>Satakunnan alueellinen opiskeluhuoltosuunnitelma</a:t>
            </a:r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518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fi-FI"/>
              <a:t>Satakunnan alueellinen opiskeluhuoltosuunnitelma</a:t>
            </a:r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6DBAAF-08D0-4B6A-BB35-88B5C9434291}" type="datetime1">
              <a:rPr lang="fi-FI" smtClean="0"/>
              <a:t>11.4.2025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797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FD2B3FE-FC6E-F81B-BD7C-1106632BE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4081-A53D-436B-B4CD-0F9CB18D063C}" type="datetime1">
              <a:rPr lang="fi-FI" smtClean="0"/>
              <a:t>11.4.2025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8DB927D-519F-9553-FBFA-C2C3F887F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Satakunnan alueellinen opiskeluhuoltosuunnitelma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D7ABF7F-97BC-48E5-F0CE-37155ABE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3674-11E9-4AE0-985E-42D781762AC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13537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ategi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Satakunnan hyvinvointialueen strategian 2023-2025 visualisointi.">
            <a:extLst>
              <a:ext uri="{FF2B5EF4-FFF2-40B4-BE49-F238E27FC236}">
                <a16:creationId xmlns:a16="http://schemas.microsoft.com/office/drawing/2014/main" id="{B8D71775-923F-8DF9-2EFA-1428CAB5C2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5" y="0"/>
            <a:ext cx="1219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46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23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20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11.4.2025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41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11.4.2025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7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11.4.2025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0172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11.4.2025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5619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11.4.2025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7762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3CF98EFA-5BBB-4811-88EE-20940CA2B555}" type="datetime1">
              <a:rPr lang="fi-FI" smtClean="0"/>
              <a:t>11.4.2025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fi-FI"/>
              <a:t>Satakunnan alueellinen opiskeluhuoltosuunnitelma</a:t>
            </a:r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62122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n paikkamerkki 4">
            <a:extLst>
              <a:ext uri="{FF2B5EF4-FFF2-40B4-BE49-F238E27FC236}">
                <a16:creationId xmlns:a16="http://schemas.microsoft.com/office/drawing/2014/main" id="{E9112F06-DBA3-778F-FFF4-742FE0943B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>
          <a:xfrm>
            <a:off x="2670561" y="1833994"/>
            <a:ext cx="5567537" cy="4658881"/>
          </a:xfrm>
          <a:noFill/>
        </p:spPr>
      </p:pic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A2C18AED-7C22-5261-A3C1-49C7C63A8C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56350"/>
            <a:ext cx="137516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7CA83AB3-EA71-B643-8DEB-4D9748D4296F}" type="datetime1">
              <a:rPr lang="fi-FI" smtClean="0"/>
              <a:pPr>
                <a:spcAft>
                  <a:spcPts val="600"/>
                </a:spcAft>
              </a:pPr>
              <a:t>11.4.2025</a:t>
            </a:fld>
            <a:endParaRPr lang="fi-FI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A0C38A02-CB83-CEF0-A627-65FA871EF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US" dirty="0" err="1"/>
              <a:t>Lasten</a:t>
            </a:r>
            <a:r>
              <a:rPr lang="en-US" dirty="0"/>
              <a:t>, </a:t>
            </a:r>
            <a:r>
              <a:rPr lang="en-US" dirty="0" err="1"/>
              <a:t>nuorten</a:t>
            </a:r>
            <a:r>
              <a:rPr lang="en-US" dirty="0"/>
              <a:t> ja </a:t>
            </a:r>
            <a:r>
              <a:rPr lang="en-US" dirty="0" err="1"/>
              <a:t>perheiden</a:t>
            </a:r>
            <a:r>
              <a:rPr lang="en-US" dirty="0"/>
              <a:t> </a:t>
            </a:r>
            <a:r>
              <a:rPr lang="en-US" dirty="0" err="1"/>
              <a:t>palveluiden</a:t>
            </a:r>
            <a:r>
              <a:rPr lang="en-US" dirty="0"/>
              <a:t> </a:t>
            </a:r>
            <a:r>
              <a:rPr lang="en-US" dirty="0" err="1"/>
              <a:t>toimialue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575DC7D7-6049-AE02-C345-2958D34CEC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</p:spPr>
        <p:txBody>
          <a:bodyPr/>
          <a:lstStyle/>
          <a:p>
            <a:endParaRPr lang="en-FI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E0B6BEF-9430-916B-F15B-CAC1250DE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1510FE8-D753-C647-A925-D4EB5DB9B7DB}" type="slidenum">
              <a:rPr lang="en-FI" smtClean="0"/>
              <a:pPr>
                <a:spcAft>
                  <a:spcPts val="600"/>
                </a:spcAft>
              </a:pPr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62404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5DAB07-27A7-43E5-AEC1-02A876CFE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737" y="956967"/>
            <a:ext cx="10515600" cy="520160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fi-FI" sz="2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CAF65A-894C-4070-8D96-7969F59C8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11.4.2025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1264F-AA46-4B6F-B918-B4A24BAD1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/>
              <a:t>Anna Kuromaa</a:t>
            </a:r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0C9164-0782-4CD3-B209-BDD86C069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2</a:t>
            </a:fld>
            <a:endParaRPr lang="en-FI"/>
          </a:p>
        </p:txBody>
      </p:sp>
      <p:sp>
        <p:nvSpPr>
          <p:cNvPr id="8" name="Ellipsi 7"/>
          <p:cNvSpPr/>
          <p:nvPr/>
        </p:nvSpPr>
        <p:spPr>
          <a:xfrm>
            <a:off x="8785601" y="987431"/>
            <a:ext cx="2054959" cy="1210692"/>
          </a:xfrm>
          <a:prstGeom prst="ellipse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i-FI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PERHEKESKUS ETELÄTUULI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i-FI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Ellipsi 8"/>
          <p:cNvSpPr/>
          <p:nvPr/>
        </p:nvSpPr>
        <p:spPr>
          <a:xfrm>
            <a:off x="6527952" y="1012917"/>
            <a:ext cx="2019421" cy="1281360"/>
          </a:xfrm>
          <a:prstGeom prst="ellipse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i-FI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PERHEKESKUS SUVITUULI</a:t>
            </a:r>
          </a:p>
        </p:txBody>
      </p:sp>
      <p:sp>
        <p:nvSpPr>
          <p:cNvPr id="10" name="Ellipsi 9"/>
          <p:cNvSpPr/>
          <p:nvPr/>
        </p:nvSpPr>
        <p:spPr>
          <a:xfrm>
            <a:off x="4053489" y="987432"/>
            <a:ext cx="2050237" cy="1388554"/>
          </a:xfrm>
          <a:prstGeom prst="ellipse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i-FI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PERHEKESKUS LOUNATUULI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Ellipsi 10"/>
          <p:cNvSpPr/>
          <p:nvPr/>
        </p:nvSpPr>
        <p:spPr>
          <a:xfrm>
            <a:off x="2173124" y="987432"/>
            <a:ext cx="1945918" cy="1315398"/>
          </a:xfrm>
          <a:prstGeom prst="ellipse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i-FI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PERHEKESKUS POHJATUULI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Pyöristetty suorakulmio 12"/>
          <p:cNvSpPr/>
          <p:nvPr/>
        </p:nvSpPr>
        <p:spPr>
          <a:xfrm>
            <a:off x="4201581" y="3142678"/>
            <a:ext cx="2112704" cy="60446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tx1"/>
              </a:solidFill>
              <a:latin typeface="+mn-lt"/>
              <a:cs typeface="Poppins" pitchFamily="2" charset="77"/>
            </a:endParaRPr>
          </a:p>
          <a:p>
            <a:pPr algn="ctr"/>
            <a:r>
              <a:rPr lang="fi-FI" dirty="0">
                <a:solidFill>
                  <a:schemeClr val="tx1"/>
                </a:solidFill>
                <a:latin typeface="+mn-lt"/>
                <a:cs typeface="Poppins" pitchFamily="2" charset="77"/>
              </a:rPr>
              <a:t>Lapsiperheiden sosiaalipalvelut</a:t>
            </a:r>
          </a:p>
          <a:p>
            <a:pPr algn="ctr"/>
            <a:endParaRPr lang="fi-FI" dirty="0">
              <a:solidFill>
                <a:schemeClr val="tx1"/>
              </a:solidFill>
              <a:latin typeface="+mn-lt"/>
              <a:cs typeface="Poppins" pitchFamily="2" charset="77"/>
            </a:endParaRPr>
          </a:p>
        </p:txBody>
      </p:sp>
      <p:sp>
        <p:nvSpPr>
          <p:cNvPr id="14" name="Pyöristetty suorakulmio 13"/>
          <p:cNvSpPr/>
          <p:nvPr/>
        </p:nvSpPr>
        <p:spPr>
          <a:xfrm>
            <a:off x="6413535" y="3133057"/>
            <a:ext cx="2235616" cy="59406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Lapsiperheiden sosiaalipalvelut</a:t>
            </a:r>
            <a:endParaRPr lang="fi-FI" sz="1200" dirty="0">
              <a:solidFill>
                <a:schemeClr val="tx1"/>
              </a:solidFill>
              <a:cs typeface="Poppins" pitchFamily="2" charset="77"/>
            </a:endParaRPr>
          </a:p>
        </p:txBody>
      </p:sp>
      <p:sp>
        <p:nvSpPr>
          <p:cNvPr id="15" name="Pyöristetty suorakulmio 14"/>
          <p:cNvSpPr/>
          <p:nvPr/>
        </p:nvSpPr>
        <p:spPr>
          <a:xfrm>
            <a:off x="8785601" y="3118560"/>
            <a:ext cx="2261765" cy="60855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Lapsiperheiden sosiaalipalvelut</a:t>
            </a:r>
            <a:r>
              <a:rPr lang="fi-FI" sz="1200" dirty="0">
                <a:solidFill>
                  <a:schemeClr val="tx1"/>
                </a:solidFill>
                <a:cs typeface="Poppins" pitchFamily="2" charset="77"/>
              </a:rPr>
              <a:t> </a:t>
            </a:r>
            <a:endParaRPr lang="fi-FI" dirty="0">
              <a:solidFill>
                <a:schemeClr val="tx1"/>
              </a:solidFill>
              <a:latin typeface="+mn-lt"/>
              <a:cs typeface="Poppins" pitchFamily="2" charset="77"/>
            </a:endParaRPr>
          </a:p>
        </p:txBody>
      </p:sp>
      <p:sp>
        <p:nvSpPr>
          <p:cNvPr id="16" name="Pyöristetty suorakulmio 15"/>
          <p:cNvSpPr/>
          <p:nvPr/>
        </p:nvSpPr>
        <p:spPr>
          <a:xfrm>
            <a:off x="1937811" y="4939532"/>
            <a:ext cx="9160605" cy="36180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>
                <a:solidFill>
                  <a:schemeClr val="tx1"/>
                </a:solidFill>
                <a:cs typeface="Poppins" pitchFamily="2" charset="77"/>
              </a:rPr>
              <a:t>Opiskeluhuollon psykologipalvelut</a:t>
            </a:r>
            <a:r>
              <a:rPr lang="fi-FI" sz="1200" dirty="0">
                <a:solidFill>
                  <a:schemeClr val="tx1"/>
                </a:solidFill>
                <a:cs typeface="Poppins" pitchFamily="2" charset="77"/>
              </a:rPr>
              <a:t> </a:t>
            </a:r>
          </a:p>
        </p:txBody>
      </p:sp>
      <p:sp>
        <p:nvSpPr>
          <p:cNvPr id="19" name="Pyöristetty suorakulmio 18"/>
          <p:cNvSpPr/>
          <p:nvPr/>
        </p:nvSpPr>
        <p:spPr>
          <a:xfrm>
            <a:off x="1946279" y="2107523"/>
            <a:ext cx="2112703" cy="47812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Neuvolapalvelu</a:t>
            </a:r>
          </a:p>
        </p:txBody>
      </p:sp>
      <p:sp>
        <p:nvSpPr>
          <p:cNvPr id="20" name="Pyöristetty suorakulmio 19"/>
          <p:cNvSpPr/>
          <p:nvPr/>
        </p:nvSpPr>
        <p:spPr>
          <a:xfrm>
            <a:off x="4168368" y="2117904"/>
            <a:ext cx="2129537" cy="46838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N</a:t>
            </a:r>
            <a:r>
              <a:rPr lang="fi-FI" dirty="0">
                <a:solidFill>
                  <a:schemeClr val="tx1"/>
                </a:solidFill>
                <a:latin typeface="+mn-lt"/>
                <a:cs typeface="Poppins" pitchFamily="2" charset="77"/>
              </a:rPr>
              <a:t>euvolapalvelut</a:t>
            </a:r>
          </a:p>
        </p:txBody>
      </p:sp>
      <p:sp>
        <p:nvSpPr>
          <p:cNvPr id="21" name="Pyöristetty suorakulmio 20"/>
          <p:cNvSpPr/>
          <p:nvPr/>
        </p:nvSpPr>
        <p:spPr>
          <a:xfrm>
            <a:off x="8785601" y="2052244"/>
            <a:ext cx="2274896" cy="54343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Neuvolapalvelut</a:t>
            </a:r>
            <a:endParaRPr lang="fi-FI" sz="1200" dirty="0">
              <a:solidFill>
                <a:schemeClr val="tx1"/>
              </a:solidFill>
              <a:cs typeface="Poppins" pitchFamily="2" charset="77"/>
            </a:endParaRPr>
          </a:p>
        </p:txBody>
      </p:sp>
      <p:sp>
        <p:nvSpPr>
          <p:cNvPr id="22" name="Pyöristetty suorakulmio 21"/>
          <p:cNvSpPr/>
          <p:nvPr/>
        </p:nvSpPr>
        <p:spPr>
          <a:xfrm>
            <a:off x="6394205" y="2082738"/>
            <a:ext cx="2233013" cy="50041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Neuvolapalvelut</a:t>
            </a:r>
            <a:r>
              <a:rPr lang="fi-FI" sz="1200" dirty="0">
                <a:solidFill>
                  <a:schemeClr val="tx1"/>
                </a:solidFill>
                <a:cs typeface="Poppins" pitchFamily="2" charset="77"/>
              </a:rPr>
              <a:t> </a:t>
            </a:r>
            <a:endParaRPr lang="fi-FI" dirty="0">
              <a:solidFill>
                <a:schemeClr val="tx1"/>
              </a:solidFill>
              <a:cs typeface="Poppins" pitchFamily="2" charset="77"/>
            </a:endParaRPr>
          </a:p>
        </p:txBody>
      </p:sp>
      <p:sp>
        <p:nvSpPr>
          <p:cNvPr id="24" name="Pyöristetty suorakulmio 23"/>
          <p:cNvSpPr/>
          <p:nvPr/>
        </p:nvSpPr>
        <p:spPr>
          <a:xfrm>
            <a:off x="4182231" y="2619527"/>
            <a:ext cx="2112704" cy="46838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Opiskeluhuolto</a:t>
            </a:r>
            <a:endParaRPr lang="fi-FI" sz="1200" dirty="0">
              <a:solidFill>
                <a:schemeClr val="tx1"/>
              </a:solidFill>
              <a:cs typeface="Poppins" pitchFamily="2" charset="77"/>
            </a:endParaRPr>
          </a:p>
        </p:txBody>
      </p:sp>
      <p:sp>
        <p:nvSpPr>
          <p:cNvPr id="25" name="Pyöristetty suorakulmio 24"/>
          <p:cNvSpPr/>
          <p:nvPr/>
        </p:nvSpPr>
        <p:spPr>
          <a:xfrm>
            <a:off x="8785601" y="2630449"/>
            <a:ext cx="2274896" cy="46838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Opiskeluhuolto</a:t>
            </a:r>
            <a:r>
              <a:rPr lang="fi-FI" sz="1200" dirty="0">
                <a:solidFill>
                  <a:schemeClr val="tx1"/>
                </a:solidFill>
                <a:cs typeface="Poppins" pitchFamily="2" charset="77"/>
              </a:rPr>
              <a:t> </a:t>
            </a:r>
          </a:p>
        </p:txBody>
      </p:sp>
      <p:sp>
        <p:nvSpPr>
          <p:cNvPr id="26" name="Pyöristetty suorakulmio 25"/>
          <p:cNvSpPr/>
          <p:nvPr/>
        </p:nvSpPr>
        <p:spPr>
          <a:xfrm>
            <a:off x="6401408" y="2627693"/>
            <a:ext cx="2240499" cy="4638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Opiskeluhuolto </a:t>
            </a:r>
            <a:endParaRPr lang="fi-FI" sz="1200" dirty="0">
              <a:solidFill>
                <a:schemeClr val="tx1"/>
              </a:solidFill>
              <a:cs typeface="Poppins" pitchFamily="2" charset="77"/>
            </a:endParaRPr>
          </a:p>
        </p:txBody>
      </p:sp>
      <p:sp>
        <p:nvSpPr>
          <p:cNvPr id="27" name="Pyöristetty suorakulmio 26"/>
          <p:cNvSpPr/>
          <p:nvPr/>
        </p:nvSpPr>
        <p:spPr>
          <a:xfrm>
            <a:off x="1954807" y="6435826"/>
            <a:ext cx="4359478" cy="31267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latin typeface="+mn-lt"/>
                <a:cs typeface="Poppins" pitchFamily="2" charset="77"/>
              </a:rPr>
              <a:t>Lääkäripalvelut </a:t>
            </a:r>
          </a:p>
        </p:txBody>
      </p:sp>
      <p:sp>
        <p:nvSpPr>
          <p:cNvPr id="33" name="Pyöristetty suorakulmio 32"/>
          <p:cNvSpPr/>
          <p:nvPr/>
        </p:nvSpPr>
        <p:spPr>
          <a:xfrm>
            <a:off x="1937813" y="5717194"/>
            <a:ext cx="9160604" cy="32309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>
                <a:solidFill>
                  <a:schemeClr val="tx1"/>
                </a:solidFill>
                <a:latin typeface="+mn-lt"/>
                <a:cs typeface="Poppins" pitchFamily="2" charset="77"/>
              </a:rPr>
              <a:t>Perheoikeudelliset palvelut</a:t>
            </a:r>
            <a:endParaRPr lang="fi-FI" sz="1200" dirty="0">
              <a:solidFill>
                <a:schemeClr val="tx1"/>
              </a:solidFill>
              <a:latin typeface="+mn-lt"/>
              <a:cs typeface="Poppins" pitchFamily="2" charset="77"/>
            </a:endParaRPr>
          </a:p>
        </p:txBody>
      </p:sp>
      <p:sp>
        <p:nvSpPr>
          <p:cNvPr id="34" name="Pyöristetty suorakulmio 33"/>
          <p:cNvSpPr/>
          <p:nvPr/>
        </p:nvSpPr>
        <p:spPr>
          <a:xfrm>
            <a:off x="1937812" y="5328363"/>
            <a:ext cx="9160605" cy="36180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>
                <a:solidFill>
                  <a:schemeClr val="tx1"/>
                </a:solidFill>
                <a:latin typeface="+mn-lt"/>
                <a:cs typeface="Poppins" pitchFamily="2" charset="77"/>
              </a:rPr>
              <a:t>Kasvatus- ja perheneuvontapalvelut</a:t>
            </a:r>
            <a:endParaRPr lang="fi-FI" sz="1200" dirty="0">
              <a:solidFill>
                <a:schemeClr val="tx1"/>
              </a:solidFill>
              <a:latin typeface="+mn-lt"/>
              <a:cs typeface="Poppins" pitchFamily="2" charset="77"/>
            </a:endParaRPr>
          </a:p>
        </p:txBody>
      </p:sp>
      <p:sp>
        <p:nvSpPr>
          <p:cNvPr id="36" name="Pyöristetty suorakulmio 35"/>
          <p:cNvSpPr/>
          <p:nvPr/>
        </p:nvSpPr>
        <p:spPr>
          <a:xfrm>
            <a:off x="6401408" y="6435827"/>
            <a:ext cx="4689500" cy="31267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tx1"/>
              </a:solidFill>
              <a:latin typeface="+mn-lt"/>
              <a:cs typeface="Poppins" pitchFamily="2" charset="77"/>
            </a:endParaRPr>
          </a:p>
          <a:p>
            <a:pPr algn="ctr"/>
            <a:r>
              <a:rPr lang="fi-FI" dirty="0">
                <a:solidFill>
                  <a:schemeClr val="tx1"/>
                </a:solidFill>
                <a:latin typeface="+mn-lt"/>
                <a:cs typeface="Poppins" pitchFamily="2" charset="77"/>
              </a:rPr>
              <a:t>Lääkäripalvelut</a:t>
            </a:r>
            <a:r>
              <a:rPr lang="fi-FI" sz="1200" dirty="0">
                <a:solidFill>
                  <a:schemeClr val="tx1"/>
                </a:solidFill>
                <a:latin typeface="+mn-lt"/>
                <a:cs typeface="Poppins" pitchFamily="2" charset="77"/>
              </a:rPr>
              <a:t> </a:t>
            </a:r>
          </a:p>
          <a:p>
            <a:pPr algn="ctr"/>
            <a:endParaRPr lang="fi-FI" dirty="0">
              <a:solidFill>
                <a:schemeClr val="tx1"/>
              </a:solidFill>
              <a:latin typeface="+mn-lt"/>
              <a:cs typeface="Poppins" pitchFamily="2" charset="77"/>
            </a:endParaRPr>
          </a:p>
        </p:txBody>
      </p:sp>
      <p:sp>
        <p:nvSpPr>
          <p:cNvPr id="37" name="Pyöristetty suorakulmio 36"/>
          <p:cNvSpPr/>
          <p:nvPr/>
        </p:nvSpPr>
        <p:spPr>
          <a:xfrm>
            <a:off x="1954806" y="3133057"/>
            <a:ext cx="2112704" cy="59188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Lapsiperheiden sosiaalipalvelut</a:t>
            </a:r>
          </a:p>
        </p:txBody>
      </p:sp>
      <p:sp>
        <p:nvSpPr>
          <p:cNvPr id="41" name="Pyöristetty suorakulmio 40"/>
          <p:cNvSpPr/>
          <p:nvPr/>
        </p:nvSpPr>
        <p:spPr>
          <a:xfrm>
            <a:off x="1937811" y="4568297"/>
            <a:ext cx="9160604" cy="335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>
                <a:solidFill>
                  <a:schemeClr val="tx1"/>
                </a:solidFill>
                <a:cs typeface="Poppins" pitchFamily="2" charset="77"/>
              </a:rPr>
              <a:t>Lasten ja nuorten päihde- ja mielenterveyspalvelut</a:t>
            </a:r>
            <a:r>
              <a:rPr lang="fi-FI" sz="1200" dirty="0">
                <a:solidFill>
                  <a:schemeClr val="tx1"/>
                </a:solidFill>
                <a:cs typeface="Poppins" pitchFamily="2" charset="77"/>
              </a:rPr>
              <a:t>  </a:t>
            </a:r>
            <a:r>
              <a:rPr lang="fi-FI" sz="1600" dirty="0">
                <a:solidFill>
                  <a:schemeClr val="tx1"/>
                </a:solidFill>
                <a:cs typeface="Poppins" pitchFamily="2" charset="77"/>
              </a:rPr>
              <a:t> </a:t>
            </a:r>
          </a:p>
        </p:txBody>
      </p:sp>
      <p:sp>
        <p:nvSpPr>
          <p:cNvPr id="7" name="Pyöristetty suorakulmio 6"/>
          <p:cNvSpPr/>
          <p:nvPr/>
        </p:nvSpPr>
        <p:spPr>
          <a:xfrm>
            <a:off x="1571119" y="1076191"/>
            <a:ext cx="931025" cy="6592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Karvia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Siikainen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Pomarkku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Kankaanpää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Jämijärvi</a:t>
            </a:r>
          </a:p>
        </p:txBody>
      </p:sp>
      <p:sp>
        <p:nvSpPr>
          <p:cNvPr id="38" name="Pyöristetty suorakulmio 37"/>
          <p:cNvSpPr/>
          <p:nvPr/>
        </p:nvSpPr>
        <p:spPr>
          <a:xfrm>
            <a:off x="4090151" y="1010003"/>
            <a:ext cx="709802" cy="37739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Pori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Ulvila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Merikarvia</a:t>
            </a:r>
          </a:p>
        </p:txBody>
      </p:sp>
      <p:sp>
        <p:nvSpPr>
          <p:cNvPr id="40" name="Pyöristetty suorakulmio 39"/>
          <p:cNvSpPr/>
          <p:nvPr/>
        </p:nvSpPr>
        <p:spPr>
          <a:xfrm>
            <a:off x="8627218" y="1012917"/>
            <a:ext cx="659717" cy="29317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Rauma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Eurajoki</a:t>
            </a:r>
          </a:p>
        </p:txBody>
      </p:sp>
      <p:sp>
        <p:nvSpPr>
          <p:cNvPr id="49" name="Pyöristetty suorakulmio 48"/>
          <p:cNvSpPr/>
          <p:nvPr/>
        </p:nvSpPr>
        <p:spPr>
          <a:xfrm>
            <a:off x="6152455" y="939648"/>
            <a:ext cx="762959" cy="81411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Nakkila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Harjavalta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Kokemäki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Huittinen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Säkylä</a:t>
            </a:r>
          </a:p>
          <a:p>
            <a:pPr algn="ctr"/>
            <a:r>
              <a:rPr lang="fi-FI" sz="800" dirty="0">
                <a:solidFill>
                  <a:schemeClr val="tx1"/>
                </a:solidFill>
                <a:cs typeface="Poppins" pitchFamily="2" charset="77"/>
              </a:rPr>
              <a:t>Eura</a:t>
            </a:r>
          </a:p>
        </p:txBody>
      </p:sp>
      <p:sp>
        <p:nvSpPr>
          <p:cNvPr id="50" name="Pyöristetty suorakulmio 49"/>
          <p:cNvSpPr/>
          <p:nvPr/>
        </p:nvSpPr>
        <p:spPr>
          <a:xfrm>
            <a:off x="1946279" y="4162993"/>
            <a:ext cx="9128654" cy="36742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>
                <a:solidFill>
                  <a:schemeClr val="tx1"/>
                </a:solidFill>
                <a:cs typeface="Poppins" pitchFamily="2" charset="77"/>
              </a:rPr>
              <a:t>Lasten ja nuorten kuntoutuspalvelut</a:t>
            </a:r>
            <a:r>
              <a:rPr lang="fi-FI" sz="1200" dirty="0">
                <a:solidFill>
                  <a:schemeClr val="tx1"/>
                </a:solidFill>
                <a:cs typeface="Poppins" pitchFamily="2" charset="77"/>
              </a:rPr>
              <a:t> </a:t>
            </a:r>
          </a:p>
        </p:txBody>
      </p:sp>
      <p:sp>
        <p:nvSpPr>
          <p:cNvPr id="4" name="Pyöristetty suorakulmio 23">
            <a:extLst>
              <a:ext uri="{FF2B5EF4-FFF2-40B4-BE49-F238E27FC236}">
                <a16:creationId xmlns:a16="http://schemas.microsoft.com/office/drawing/2014/main" id="{E7861B7E-F9CB-C4C0-FC7A-F918F95994B7}"/>
              </a:ext>
            </a:extLst>
          </p:cNvPr>
          <p:cNvSpPr/>
          <p:nvPr/>
        </p:nvSpPr>
        <p:spPr>
          <a:xfrm>
            <a:off x="1954807" y="2619526"/>
            <a:ext cx="2112704" cy="47315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Poppins" pitchFamily="2" charset="77"/>
              </a:rPr>
              <a:t>Opiskeluhuolto</a:t>
            </a:r>
            <a:endParaRPr lang="fi-FI" sz="1200" dirty="0">
              <a:solidFill>
                <a:schemeClr val="tx1"/>
              </a:solidFill>
              <a:cs typeface="Poppins" pitchFamily="2" charset="77"/>
            </a:endParaRPr>
          </a:p>
        </p:txBody>
      </p:sp>
      <p:sp>
        <p:nvSpPr>
          <p:cNvPr id="12" name="Pyöristetty suorakulmio 32">
            <a:extLst>
              <a:ext uri="{FF2B5EF4-FFF2-40B4-BE49-F238E27FC236}">
                <a16:creationId xmlns:a16="http://schemas.microsoft.com/office/drawing/2014/main" id="{286219FF-BC3E-C56A-095A-3EFFF18A79B3}"/>
              </a:ext>
            </a:extLst>
          </p:cNvPr>
          <p:cNvSpPr/>
          <p:nvPr/>
        </p:nvSpPr>
        <p:spPr>
          <a:xfrm>
            <a:off x="1937811" y="3764541"/>
            <a:ext cx="9160604" cy="37143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>
                <a:solidFill>
                  <a:schemeClr val="tx1"/>
                </a:solidFill>
                <a:cs typeface="Poppins" pitchFamily="2" charset="77"/>
              </a:rPr>
              <a:t>Ankkuritoiminta</a:t>
            </a:r>
            <a:r>
              <a:rPr lang="fi-FI" sz="1400" dirty="0">
                <a:solidFill>
                  <a:schemeClr val="tx1"/>
                </a:solidFill>
                <a:latin typeface="+mn-lt"/>
                <a:cs typeface="Poppins" pitchFamily="2" charset="77"/>
              </a:rPr>
              <a:t> </a:t>
            </a:r>
            <a:endParaRPr lang="fi-FI" sz="1200" dirty="0">
              <a:solidFill>
                <a:schemeClr val="tx1"/>
              </a:solidFill>
              <a:latin typeface="+mn-lt"/>
              <a:cs typeface="Poppins" pitchFamily="2" charset="77"/>
            </a:endParaRP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FFFC37CD-2F6C-9C21-73C1-6A9BA29DC9D3}"/>
              </a:ext>
            </a:extLst>
          </p:cNvPr>
          <p:cNvSpPr/>
          <p:nvPr/>
        </p:nvSpPr>
        <p:spPr>
          <a:xfrm>
            <a:off x="11316337" y="1435258"/>
            <a:ext cx="398296" cy="516527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Poppins" pitchFamily="2" charset="77"/>
              </a:rPr>
              <a:t>H</a:t>
            </a:r>
          </a:p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Poppins" pitchFamily="2" charset="77"/>
              </a:rPr>
              <a:t>Y</a:t>
            </a:r>
          </a:p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T</a:t>
            </a:r>
            <a:b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</a:br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E</a:t>
            </a:r>
          </a:p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-</a:t>
            </a:r>
          </a:p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Poppins" pitchFamily="2" charset="77"/>
              </a:rPr>
              <a:t>T</a:t>
            </a:r>
          </a:p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O</a:t>
            </a:r>
          </a:p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Poppins" pitchFamily="2" charset="77"/>
              </a:rPr>
              <a:t>I</a:t>
            </a:r>
          </a:p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M</a:t>
            </a:r>
            <a:b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</a:br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I</a:t>
            </a:r>
          </a:p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Poppins" pitchFamily="2" charset="77"/>
              </a:rPr>
              <a:t>N</a:t>
            </a:r>
          </a:p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T</a:t>
            </a:r>
            <a:b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</a:br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A</a:t>
            </a:r>
            <a:endParaRPr lang="fi-FI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Poppins" pitchFamily="2" charset="77"/>
            </a:endParaRPr>
          </a:p>
        </p:txBody>
      </p:sp>
      <p:sp>
        <p:nvSpPr>
          <p:cNvPr id="23" name="Pyöristetty suorakulmio 32">
            <a:extLst>
              <a:ext uri="{FF2B5EF4-FFF2-40B4-BE49-F238E27FC236}">
                <a16:creationId xmlns:a16="http://schemas.microsoft.com/office/drawing/2014/main" id="{92950B89-CDD2-8EEB-B96A-85B64259B29E}"/>
              </a:ext>
            </a:extLst>
          </p:cNvPr>
          <p:cNvSpPr/>
          <p:nvPr/>
        </p:nvSpPr>
        <p:spPr>
          <a:xfrm>
            <a:off x="1937813" y="6076519"/>
            <a:ext cx="9160604" cy="32309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>
                <a:solidFill>
                  <a:schemeClr val="tx1"/>
                </a:solidFill>
                <a:latin typeface="+mn-lt"/>
                <a:cs typeface="Poppins" pitchFamily="2" charset="77"/>
              </a:rPr>
              <a:t>Kohtaamispaikkatoiminta</a:t>
            </a:r>
            <a:r>
              <a:rPr lang="fi-FI" sz="1200" dirty="0">
                <a:solidFill>
                  <a:schemeClr val="tx1"/>
                </a:solidFill>
                <a:latin typeface="+mn-lt"/>
                <a:cs typeface="Poppins" pitchFamily="2" charset="77"/>
              </a:rPr>
              <a:t> 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604BFECE-06D0-E43A-EEEB-FA6DDEE4CE45}"/>
              </a:ext>
            </a:extLst>
          </p:cNvPr>
          <p:cNvSpPr/>
          <p:nvPr/>
        </p:nvSpPr>
        <p:spPr>
          <a:xfrm>
            <a:off x="2098766" y="252549"/>
            <a:ext cx="8577943" cy="6139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Lasten, nuorten ja perheiden peruspalvelut</a:t>
            </a:r>
          </a:p>
          <a:p>
            <a:pPr algn="ctr"/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Poppins" pitchFamily="2" charset="77"/>
              </a:rPr>
              <a:t>= monialainen ja –ammatil</a:t>
            </a:r>
            <a:r>
              <a:rPr lang="fi-F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linen perhekeskuskokonaisuus</a:t>
            </a:r>
            <a:endParaRPr lang="fi-FI" dirty="0">
              <a:latin typeface="+mn-lt"/>
              <a:cs typeface="Poppins" pitchFamily="2" charset="77"/>
            </a:endParaRPr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5D14CCA5-F6FF-2ED2-FD75-FF7B10C9C5EB}"/>
              </a:ext>
            </a:extLst>
          </p:cNvPr>
          <p:cNvSpPr/>
          <p:nvPr/>
        </p:nvSpPr>
        <p:spPr>
          <a:xfrm>
            <a:off x="181410" y="2082738"/>
            <a:ext cx="1636946" cy="423947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Perhekeskus yhteensovittaa eri toimijoiden palveluita:</a:t>
            </a:r>
          </a:p>
          <a:p>
            <a:pPr algn="ctr"/>
            <a:endParaRPr lang="fi-FI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Poppins" pitchFamily="2" charset="77"/>
            </a:endParaRPr>
          </a:p>
          <a:p>
            <a:pPr algn="ctr"/>
            <a:r>
              <a:rPr lang="fi-FI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Kunnat, varhaiskasvatus, koulut, liikunta- ja kulttuuritoimi, järjestöt, yhdistykset, yksityiset yritykset,  Kela, seurakunnat, lastensuojelu, vammaispalvelut, aikuisten palvelut, </a:t>
            </a:r>
            <a:r>
              <a:rPr lang="fi-FI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esh</a:t>
            </a:r>
            <a:r>
              <a:rPr lang="fi-FI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, </a:t>
            </a:r>
            <a:r>
              <a:rPr lang="fi-FI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lpsy</a:t>
            </a:r>
            <a:r>
              <a:rPr lang="fi-FI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, </a:t>
            </a:r>
            <a:r>
              <a:rPr lang="fi-FI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npsy</a:t>
            </a:r>
            <a:endParaRPr lang="fi-FI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Poppins" pitchFamily="2" charset="77"/>
            </a:endParaRPr>
          </a:p>
          <a:p>
            <a:pPr algn="ctr"/>
            <a:endParaRPr lang="fi-FI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Poppins" pitchFamily="2" charset="77"/>
            </a:endParaRPr>
          </a:p>
          <a:p>
            <a:pPr algn="ctr"/>
            <a:endParaRPr lang="fi-FI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Poppins" pitchFamily="2" charset="77"/>
            </a:endParaRPr>
          </a:p>
          <a:p>
            <a:pPr algn="ctr"/>
            <a:r>
              <a:rPr lang="fi-FI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LNP toimialueella toimii laajennettu </a:t>
            </a:r>
            <a:r>
              <a:rPr lang="fi-FI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oppins" pitchFamily="2" charset="77"/>
              </a:rPr>
              <a:t>johroryhmä</a:t>
            </a:r>
            <a:endParaRPr lang="fi-FI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84212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A3DB9E5E-283A-3E9B-BCBF-AF77AC694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4925" y="270588"/>
            <a:ext cx="2428876" cy="1043862"/>
          </a:xfrm>
        </p:spPr>
        <p:txBody>
          <a:bodyPr>
            <a:normAutofit/>
          </a:bodyPr>
          <a:lstStyle/>
          <a:p>
            <a:pPr marL="0" indent="0" algn="ctr">
              <a:buClr>
                <a:schemeClr val="accent4">
                  <a:lumMod val="75000"/>
                </a:schemeClr>
              </a:buClr>
              <a:buNone/>
            </a:pPr>
            <a:r>
              <a:rPr lang="fi-FI" b="1">
                <a:solidFill>
                  <a:schemeClr val="accent4"/>
                </a:solidFill>
              </a:rPr>
              <a:t>Satakunnan </a:t>
            </a:r>
          </a:p>
          <a:p>
            <a:pPr marL="0" indent="0" algn="ctr">
              <a:buClr>
                <a:schemeClr val="accent4">
                  <a:lumMod val="75000"/>
                </a:schemeClr>
              </a:buClr>
              <a:buNone/>
            </a:pPr>
            <a:r>
              <a:rPr lang="fi-FI" b="1">
                <a:solidFill>
                  <a:schemeClr val="accent4"/>
                </a:solidFill>
              </a:rPr>
              <a:t>hyvinvointialue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74190B7-5408-2A92-4C5D-EE2687A9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4060" y="6138668"/>
            <a:ext cx="1375161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24DC-8FA8-4641-A04D-0FA7D87BAF4C}" type="datetime1">
              <a:rPr kumimoji="0" lang="fi-FI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11.4.2025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B5109B7-4288-9A01-128D-9FA6115669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70334" y="6589986"/>
            <a:ext cx="4008329" cy="268013"/>
          </a:xfr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Satakunnan alueellinen opiskeluhuoltosuunnitelma</a:t>
            </a:r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B6A3011-D7C6-09A7-A640-D96569FDFE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22B5D49A-83F8-4AB7-8B7E-5C12D7B17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60" y="354207"/>
            <a:ext cx="11106150" cy="2380781"/>
          </a:xfrm>
        </p:spPr>
        <p:txBody>
          <a:bodyPr>
            <a:normAutofit/>
          </a:bodyPr>
          <a:lstStyle/>
          <a:p>
            <a:r>
              <a:rPr lang="fi-FI">
                <a:solidFill>
                  <a:schemeClr val="accent4"/>
                </a:solidFill>
                <a:cs typeface="Poppins"/>
              </a:rPr>
              <a:t>Satakunnan alueellinen opiskeluhuoltosuunnitelma</a:t>
            </a:r>
            <a:br>
              <a:rPr lang="fi-FI"/>
            </a:br>
            <a:r>
              <a:rPr lang="fi-FI">
                <a:solidFill>
                  <a:schemeClr val="accent4"/>
                </a:solidFill>
                <a:cs typeface="Poppins"/>
              </a:rPr>
              <a:t>2025-2029</a:t>
            </a:r>
            <a:br>
              <a:rPr lang="fi-FI"/>
            </a:br>
            <a:r>
              <a:rPr lang="fi-FI">
                <a:solidFill>
                  <a:schemeClr val="accent3"/>
                </a:solidFill>
                <a:cs typeface="Poppins"/>
              </a:rPr>
              <a:t>Luonnos</a:t>
            </a:r>
            <a:endParaRPr lang="fi-FI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69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4097DC8-BB95-3D3F-59F4-6B5665DB6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B379F-9386-477B-9CDD-41FFB583646C}" type="datetime1">
              <a:rPr lang="fi-FI" smtClean="0"/>
              <a:t>11.4.2025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FB0AF475-19F8-D606-8E53-F5968B728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132523"/>
          </a:xfrm>
        </p:spPr>
        <p:txBody>
          <a:bodyPr/>
          <a:lstStyle/>
          <a:p>
            <a:r>
              <a:rPr lang="fi-FI">
                <a:cs typeface="Poppins"/>
              </a:rPr>
              <a:t>  Tavoitteet ja mittarit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CDE9CBF-8752-E2A4-C2EE-9AAF65C93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Satakunnan alueellinen opiskeluhuoltosuunnitelma</a:t>
            </a:r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0EB0BF6-5C52-262E-12E7-DDE757F75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4</a:t>
            </a:fld>
            <a:endParaRPr lang="en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0B0F0717-9528-422F-6CE2-A4205774895B}"/>
              </a:ext>
            </a:extLst>
          </p:cNvPr>
          <p:cNvSpPr txBox="1"/>
          <p:nvPr/>
        </p:nvSpPr>
        <p:spPr>
          <a:xfrm>
            <a:off x="636501" y="1391041"/>
            <a:ext cx="3155683" cy="4862870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Tavoite 1</a:t>
            </a:r>
            <a:endParaRPr lang="fi-FI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>
              <a:defRPr/>
            </a:pPr>
            <a:r>
              <a:rPr lang="fi-FI" sz="1400" kern="0">
                <a:solidFill>
                  <a:prstClr val="black"/>
                </a:solidFill>
                <a:latin typeface="Arial"/>
                <a:cs typeface="Arial"/>
              </a:rPr>
              <a:t>Järjestää</a:t>
            </a:r>
            <a:r>
              <a:rPr lang="fi-FI" sz="1400" b="1" kern="0">
                <a:solidFill>
                  <a:prstClr val="black"/>
                </a:solidFill>
                <a:latin typeface="Arial"/>
                <a:cs typeface="Arial"/>
              </a:rPr>
              <a:t> Yhdenmukaiset</a:t>
            </a: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opiskeluhuollon </a:t>
            </a:r>
            <a:r>
              <a:rPr lang="fi-FI" sz="1400" b="1" kern="0">
                <a:solidFill>
                  <a:prstClr val="black"/>
                </a:solidFill>
                <a:latin typeface="Arial"/>
                <a:cs typeface="Arial"/>
              </a:rPr>
              <a:t>palvelut</a:t>
            </a:r>
            <a:r>
              <a:rPr kumimoji="0" lang="fi-FI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yhteistyössä koulutuksen järjestäjän kanssa, tarpeenmukaiset </a:t>
            </a:r>
            <a:r>
              <a:rPr lang="fi-FI" sz="1400" kern="0">
                <a:solidFill>
                  <a:prstClr val="black"/>
                </a:solidFill>
                <a:latin typeface="Arial"/>
                <a:cs typeface="Arial"/>
              </a:rPr>
              <a:t>resurssoinnit</a:t>
            </a:r>
            <a:endParaRPr lang="fi-FI" sz="1400" kern="0">
              <a:solidFill>
                <a:prstClr val="black"/>
              </a:solidFill>
              <a:latin typeface="Arial"/>
              <a:ea typeface="Calibri"/>
              <a:cs typeface="Arial"/>
            </a:endParaRPr>
          </a:p>
          <a:p>
            <a:pPr>
              <a:defRPr/>
            </a:pPr>
            <a:endParaRPr lang="fi-FI" sz="1100" kern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fi-FI" sz="1100" kern="0">
                <a:solidFill>
                  <a:prstClr val="black"/>
                </a:solidFill>
                <a:latin typeface="Arial"/>
                <a:cs typeface="Arial"/>
              </a:rPr>
              <a:t>Toimenpiteet</a:t>
            </a:r>
            <a:endParaRPr lang="fi-FI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285750" indent="-285750">
              <a:buFontTx/>
              <a:buChar char="-"/>
              <a:defRPr/>
            </a:pPr>
            <a:r>
              <a:rPr lang="fi-FI" sz="1000" kern="0">
                <a:solidFill>
                  <a:prstClr val="black"/>
                </a:solidFill>
                <a:latin typeface="Arial"/>
                <a:cs typeface="Arial"/>
              </a:rPr>
              <a:t>Opiskeluhuollon suunnittelu, toteutus ja arviointi säännöllisesti kokoontuvissa ryhmissä</a:t>
            </a:r>
            <a:r>
              <a:rPr kumimoji="0" lang="fi-FI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:</a:t>
            </a:r>
            <a:endParaRPr lang="fi-FI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628650" lvl="1" indent="-171450">
              <a:buFont typeface="Calibri"/>
              <a:buChar char="-"/>
              <a:defRPr/>
            </a:pPr>
            <a:r>
              <a:rPr lang="fi-FI" sz="1000" kern="0">
                <a:solidFill>
                  <a:prstClr val="black"/>
                </a:solidFill>
                <a:latin typeface="Arial"/>
                <a:cs typeface="Arial"/>
              </a:rPr>
              <a:t>Kunta- tai</a:t>
            </a:r>
            <a:r>
              <a:rPr kumimoji="0" lang="fi-FI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fi-FI" sz="1000" kern="0">
                <a:solidFill>
                  <a:prstClr val="black"/>
                </a:solidFill>
                <a:latin typeface="Arial"/>
                <a:cs typeface="Arial"/>
              </a:rPr>
              <a:t>perhekeskuskohtaiset opiskeluhuollon ohjausryhmät</a:t>
            </a:r>
            <a:endParaRPr lang="fi-FI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6286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lang="fi-FI" sz="1000" kern="0">
                <a:solidFill>
                  <a:prstClr val="black"/>
                </a:solidFill>
                <a:latin typeface="Arial"/>
                <a:cs typeface="Arial"/>
              </a:rPr>
              <a:t>Oppilaitoskohtaiset</a:t>
            </a:r>
            <a:r>
              <a:rPr kumimoji="0" lang="fi-FI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fi-FI" sz="1000" kern="0">
                <a:solidFill>
                  <a:prstClr val="black"/>
                </a:solidFill>
                <a:latin typeface="Arial"/>
                <a:cs typeface="Arial"/>
              </a:rPr>
              <a:t>opiskeluhuoltoryhmät</a:t>
            </a:r>
            <a:endParaRPr lang="fi-FI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628650" lvl="1" indent="-171450">
              <a:buFont typeface="Calibri"/>
              <a:buChar char="-"/>
              <a:defRPr/>
            </a:pPr>
            <a:r>
              <a:rPr lang="fi-FI" sz="1000" kern="0">
                <a:solidFill>
                  <a:prstClr val="black"/>
                </a:solidFill>
                <a:latin typeface="Arial"/>
                <a:cs typeface="Arial"/>
              </a:rPr>
              <a:t>Alueellinen </a:t>
            </a:r>
            <a:r>
              <a:rPr kumimoji="0" lang="fi-FI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fi-FI" sz="1000" kern="0">
                <a:solidFill>
                  <a:prstClr val="black"/>
                </a:solidFill>
                <a:latin typeface="Arial"/>
                <a:cs typeface="Arial"/>
              </a:rPr>
              <a:t>yhteistyöryhmä</a:t>
            </a:r>
            <a:endParaRPr lang="fi-FI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285750" indent="-285750">
              <a:buFontTx/>
              <a:buChar char="-"/>
              <a:defRPr/>
            </a:pPr>
            <a:r>
              <a:rPr kumimoji="0" lang="fi-FI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Opiskeluhuoltopalvelujen </a:t>
            </a:r>
            <a:r>
              <a:rPr lang="fi-FI" sz="1000" kern="0">
                <a:solidFill>
                  <a:prstClr val="black"/>
                </a:solidFill>
                <a:latin typeface="Arial"/>
                <a:cs typeface="Arial"/>
              </a:rPr>
              <a:t>resurssointi suunnitelmat</a:t>
            </a:r>
            <a:r>
              <a:rPr kumimoji="0" lang="fi-FI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, henkilöstömitoitus</a:t>
            </a:r>
            <a:endParaRPr lang="fi-FI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285750" indent="-285750">
              <a:buFontTx/>
              <a:buChar char="-"/>
              <a:defRPr/>
            </a:pPr>
            <a:r>
              <a:rPr lang="fi-FI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Calibri"/>
              </a:rPr>
              <a:t>Opiskeluhuollolle soveltuvien tilojen suunnittelu ja järjestäminen yhteistyössä.</a:t>
            </a:r>
            <a:endParaRPr lang="fi-FI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Calibri"/>
            </a:endParaRPr>
          </a:p>
          <a:p>
            <a:pPr>
              <a:defRPr/>
            </a:pPr>
            <a:endParaRPr kumimoji="0" lang="fi-FI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>
              <a:defRPr/>
            </a:pPr>
            <a:r>
              <a:rPr kumimoji="0" lang="fi-FI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Mittarit</a:t>
            </a:r>
            <a:r>
              <a:rPr lang="fi-FI" sz="1100" kern="0">
                <a:solidFill>
                  <a:prstClr val="black"/>
                </a:solidFill>
                <a:latin typeface="Arial"/>
                <a:cs typeface="Arial"/>
              </a:rPr>
              <a:t> </a:t>
            </a:r>
            <a:endParaRPr lang="fi-FI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Koulutuksen järjestäjän arviot opiskeluhuoltopalvelujen kokonaistarpeesta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Opiskeluhuollon oma arvio opiskeluhuoltopalvelujen tarpeesta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Koulutuksen järjestäjien ja hyvinvointialueen kokemukset yhteistyön kehittymisestä ja toteutumisesta</a:t>
            </a:r>
          </a:p>
          <a:p>
            <a:pPr marL="171450" indent="-171450">
              <a:buFontTx/>
              <a:buChar char="-"/>
              <a:defRPr/>
            </a:pPr>
            <a:r>
              <a:rPr lang="fi-FI" sz="1050" kern="0">
                <a:solidFill>
                  <a:prstClr val="black"/>
                </a:solidFill>
                <a:latin typeface="Arial"/>
                <a:ea typeface="Calibri"/>
                <a:cs typeface="Arial"/>
              </a:rPr>
              <a:t>OPA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5F3089-E915-4BF1-7997-E2A63871029D}"/>
              </a:ext>
            </a:extLst>
          </p:cNvPr>
          <p:cNvSpPr txBox="1"/>
          <p:nvPr/>
        </p:nvSpPr>
        <p:spPr>
          <a:xfrm>
            <a:off x="4189276" y="1394078"/>
            <a:ext cx="3087979" cy="4785926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Tavoite 2</a:t>
            </a:r>
            <a:endParaRPr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>
              <a:defRPr/>
            </a:pPr>
            <a:r>
              <a:rPr lang="fi-FI" sz="1400" b="1" kern="0">
                <a:solidFill>
                  <a:prstClr val="black"/>
                </a:solidFill>
                <a:latin typeface="Arial"/>
                <a:cs typeface="Arial"/>
              </a:rPr>
              <a:t>Edistää opiskelijoiden</a:t>
            </a: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hyvinvointia</a:t>
            </a:r>
            <a:r>
              <a:rPr kumimoji="0" lang="fi-FI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ja </a:t>
            </a:r>
            <a:r>
              <a:rPr lang="fi-FI" sz="1400" b="1" kern="0">
                <a:solidFill>
                  <a:prstClr val="black"/>
                </a:solidFill>
                <a:latin typeface="Arial"/>
                <a:cs typeface="Arial"/>
              </a:rPr>
              <a:t>osallisuutta</a:t>
            </a:r>
            <a:r>
              <a:rPr lang="fi-FI" sz="1400" kern="0">
                <a:solidFill>
                  <a:prstClr val="black"/>
                </a:solidFill>
                <a:latin typeface="Arial"/>
                <a:cs typeface="Arial"/>
              </a:rPr>
              <a:t> yhteisöllisin keinoin</a:t>
            </a:r>
            <a:endParaRPr lang="fi-FI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>
              <a:defRPr/>
            </a:pPr>
            <a:endParaRPr lang="fi-FI" sz="1400" kern="0">
              <a:solidFill>
                <a:prstClr val="black"/>
              </a:solidFill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Toimenpiteet</a:t>
            </a:r>
            <a:endParaRPr lang="fi-FI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kumimoji="0" lang="fi-FI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Yhteisöllisen</a:t>
            </a:r>
            <a:r>
              <a:rPr lang="fi-FI" sz="1100" b="1" kern="0">
                <a:solidFill>
                  <a:prstClr val="black"/>
                </a:solidFill>
                <a:latin typeface="Arial"/>
                <a:cs typeface="Arial"/>
              </a:rPr>
              <a:t> opiskeluhuoltotyön vahvistaminen</a:t>
            </a:r>
            <a:endParaRPr lang="fi-FI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lang="fi-FI" sz="1100" kern="0">
                <a:solidFill>
                  <a:prstClr val="black"/>
                </a:solidFill>
                <a:latin typeface="Arial"/>
                <a:ea typeface="Calibri"/>
                <a:cs typeface="Calibri"/>
              </a:rPr>
              <a:t>Yhteistyön vahvistaminen oppilaiden, huoltajien kanssa</a:t>
            </a:r>
            <a:endParaRPr lang="fi-FI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lang="fi-FI" sz="1100" kern="0">
                <a:solidFill>
                  <a:prstClr val="black"/>
                </a:solidFill>
                <a:latin typeface="Arial"/>
                <a:ea typeface="Calibri"/>
                <a:cs typeface="Calibri"/>
              </a:rPr>
              <a:t>Kiusaamisen ja väkivallan vastainen työ kouluissa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fi-FI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Terveellisyyden, turvallisuuden ja hyvinvoinnin tarkastusten toteuttamiseen monialaisena yhteistyönä</a:t>
            </a:r>
            <a:endParaRPr lang="fi-FI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endParaRPr lang="fi-FI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Mittarit</a:t>
            </a:r>
            <a:endParaRPr lang="fi-FI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Toteutuneet TE-TU-HY kartoitukset ja seuranta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Kouluterveystulokset</a:t>
            </a:r>
            <a:r>
              <a:rPr lang="fi-FI" sz="1050" kern="0">
                <a:solidFill>
                  <a:prstClr val="black"/>
                </a:solidFill>
                <a:latin typeface="Arial"/>
                <a:cs typeface="Arial"/>
              </a:rPr>
              <a:t>,</a:t>
            </a: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TEA</a:t>
            </a:r>
            <a:r>
              <a:rPr lang="fi-FI" sz="1050" kern="0">
                <a:solidFill>
                  <a:prstClr val="black"/>
                </a:solidFill>
                <a:latin typeface="Arial"/>
                <a:cs typeface="Arial"/>
              </a:rPr>
              <a:t>,</a:t>
            </a: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fi-FI" sz="105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Avohilmo</a:t>
            </a: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(ylipaino), hyvinvoinnin mittarit, MOVE (liikunta)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Kiusaamisen selvittelyjen määrä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Asiakaspalautteet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lang="fi-FI" sz="1050" kern="0">
                <a:solidFill>
                  <a:prstClr val="black"/>
                </a:solidFill>
                <a:latin typeface="Arial"/>
                <a:ea typeface="Calibri"/>
                <a:cs typeface="Calibri"/>
              </a:rPr>
              <a:t>"Mitä kuuluu"- opetuksen järjestäjän omat kyselyt</a:t>
            </a:r>
          </a:p>
          <a:p>
            <a:pPr marL="171450" indent="-171450">
              <a:buFont typeface="Calibri"/>
              <a:buChar char="-"/>
              <a:defRPr/>
            </a:pPr>
            <a:endParaRPr lang="fi-FI" sz="1050" kern="0">
              <a:solidFill>
                <a:prstClr val="black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0B15B6B-26E0-2C8F-BD69-BE32B0D7E99F}"/>
              </a:ext>
            </a:extLst>
          </p:cNvPr>
          <p:cNvSpPr txBox="1"/>
          <p:nvPr/>
        </p:nvSpPr>
        <p:spPr>
          <a:xfrm>
            <a:off x="7628295" y="1056203"/>
            <a:ext cx="3142102" cy="5509200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Tavoite 3</a:t>
            </a:r>
            <a:endParaRPr lang="fi-FI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>
              <a:defRPr/>
            </a:pPr>
            <a:r>
              <a:rPr lang="fi-FI" sz="1400" b="1" kern="0">
                <a:solidFill>
                  <a:prstClr val="black"/>
                </a:solidFill>
                <a:latin typeface="Arial"/>
                <a:ea typeface="Calibri"/>
                <a:cs typeface="Calibri"/>
              </a:rPr>
              <a:t>MIELEN HYVINVOINTI</a:t>
            </a:r>
          </a:p>
          <a:p>
            <a:pPr>
              <a:defRPr/>
            </a:pPr>
            <a:r>
              <a:rPr lang="fi-FI" sz="1050" kern="0">
                <a:solidFill>
                  <a:prstClr val="black"/>
                </a:solidFill>
                <a:latin typeface="Arial"/>
                <a:ea typeface="Calibri"/>
                <a:cs typeface="Calibri"/>
              </a:rPr>
              <a:t>Poissaolojen vähentäminen? Mielen hyvinvoinnin vahvistaminen</a:t>
            </a:r>
          </a:p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/>
              <a:cs typeface="Calibri"/>
            </a:endParaRPr>
          </a:p>
          <a:p>
            <a:pPr>
              <a:defRPr/>
            </a:pPr>
            <a:r>
              <a:rPr lang="fi-FI" sz="1050" b="1" kern="0">
                <a:solidFill>
                  <a:prstClr val="black"/>
                </a:solidFill>
                <a:latin typeface="Arial"/>
                <a:ea typeface="Calibri"/>
                <a:cs typeface="Calibri"/>
              </a:rPr>
              <a:t>Vahva hyvinvoiva  yhteisö kasvattaa vahvoja hyvinvoivia yksilöitä!</a:t>
            </a:r>
          </a:p>
          <a:p>
            <a:pPr>
              <a:defRPr/>
            </a:pPr>
            <a:endParaRPr lang="fi-FI" sz="1050" b="1" kern="0">
              <a:solidFill>
                <a:prstClr val="black"/>
              </a:solidFill>
              <a:latin typeface="Arial"/>
              <a:ea typeface="Calibri"/>
              <a:cs typeface="Calibri"/>
            </a:endParaRPr>
          </a:p>
          <a:p>
            <a:pPr>
              <a:defRPr/>
            </a:pPr>
            <a:endParaRPr lang="fi-FI" sz="1050" kern="0">
              <a:solidFill>
                <a:prstClr val="black"/>
              </a:solidFill>
              <a:latin typeface="Arial"/>
              <a:ea typeface="Calibri"/>
              <a:cs typeface="Calibri"/>
            </a:endParaRPr>
          </a:p>
          <a:p>
            <a:pPr>
              <a:defRPr/>
            </a:pPr>
            <a:r>
              <a:rPr lang="fi-FI" sz="1050" kern="0">
                <a:solidFill>
                  <a:prstClr val="black"/>
                </a:solidFill>
                <a:latin typeface="Arial"/>
                <a:ea typeface="Calibri"/>
                <a:cs typeface="Calibri"/>
              </a:rPr>
              <a:t>Toimenpiteet:</a:t>
            </a:r>
            <a:endParaRPr lang="fi-FI" sz="1050">
              <a:solidFill>
                <a:prstClr val="black"/>
              </a:solidFill>
              <a:latin typeface="Arial"/>
              <a:cs typeface="Arial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lang="fi-FI" sz="1100" kern="0">
                <a:solidFill>
                  <a:prstClr val="black"/>
                </a:solidFill>
                <a:latin typeface="Arial"/>
                <a:ea typeface="Calibri"/>
                <a:cs typeface="Calibri"/>
              </a:rPr>
              <a:t>Yhteisöllisen työn vahvistaminen oppilaitoksissa</a:t>
            </a:r>
          </a:p>
          <a:p>
            <a:pPr marL="171450" indent="-171450">
              <a:buFont typeface="Calibri"/>
              <a:buChar char="-"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Opiskeluhuollon osaamisen vahvistaminen</a:t>
            </a:r>
            <a:r>
              <a:rPr lang="fi-FI" sz="1050" kern="0">
                <a:solidFill>
                  <a:prstClr val="black"/>
                </a:solidFill>
                <a:latin typeface="Arial"/>
                <a:cs typeface="Arial"/>
              </a:rPr>
              <a:t> 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/>
              <a:cs typeface="Arial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lang="fi-FI" sz="1050" kern="0">
                <a:solidFill>
                  <a:prstClr val="black"/>
                </a:solidFill>
                <a:latin typeface="Arial"/>
                <a:ea typeface="Calibri"/>
                <a:cs typeface="Calibri"/>
              </a:rPr>
              <a:t>Opetushenkilötön osaamisen vahvistaminen</a:t>
            </a:r>
            <a:endParaRPr lang="fi-FI" sz="1050" kern="0">
              <a:solidFill>
                <a:prstClr val="black"/>
              </a:solidFill>
              <a:latin typeface="Arial"/>
              <a:cs typeface="Arial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lang="fi-FI" sz="1050" kern="0">
                <a:solidFill>
                  <a:prstClr val="black"/>
                </a:solidFill>
                <a:latin typeface="Arial"/>
                <a:cs typeface="Arial"/>
              </a:rPr>
              <a:t>Monialaisen</a:t>
            </a: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fi-FI" sz="1050" kern="0">
                <a:solidFill>
                  <a:prstClr val="black"/>
                </a:solidFill>
                <a:latin typeface="Arial"/>
                <a:cs typeface="Arial"/>
              </a:rPr>
              <a:t>yhteistyön kehittäminen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/>
              <a:cs typeface="Arial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Toimintamallit, </a:t>
            </a:r>
            <a:r>
              <a:rPr lang="fi-FI" sz="1050" kern="0">
                <a:solidFill>
                  <a:prstClr val="black"/>
                </a:solidFill>
                <a:latin typeface="Arial"/>
                <a:cs typeface="Arial"/>
              </a:rPr>
              <a:t>ryhmät, materiaalit</a:t>
            </a: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, menetelmäosaaminen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Mittarit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Käytössä olevat interventiot ja menetelmät(Terapiat etulinjaan…)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/>
              <a:cs typeface="Arial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lang="fi-FI" sz="1050" kern="0">
                <a:solidFill>
                  <a:prstClr val="black"/>
                </a:solidFill>
                <a:latin typeface="Arial"/>
                <a:cs typeface="Arial"/>
              </a:rPr>
              <a:t>Koulutussuunnitelmat</a:t>
            </a: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, osaamisen vahvistuminen, menetelmä osaaminen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/>
              <a:cs typeface="Arial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Kouluterveyskyselyn tulokset opiskeluhuoltopalvelut</a:t>
            </a:r>
            <a:r>
              <a:rPr lang="fi-FI" sz="1050" kern="0">
                <a:solidFill>
                  <a:prstClr val="black"/>
                </a:solidFill>
                <a:latin typeface="Arial"/>
                <a:cs typeface="Arial"/>
              </a:rPr>
              <a:t>,</a:t>
            </a:r>
            <a:r>
              <a:rPr kumimoji="0" lang="fi-FI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Koulukohtaiset </a:t>
            </a:r>
            <a:r>
              <a:rPr lang="fi-FI" sz="1050" kern="0">
                <a:solidFill>
                  <a:prstClr val="black"/>
                </a:solidFill>
                <a:latin typeface="Arial"/>
                <a:cs typeface="Arial"/>
              </a:rPr>
              <a:t>omat "Mitä kuuluu" -kyselyt</a:t>
            </a:r>
            <a:endParaRPr lang="fi-FI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/>
              <a:cs typeface="Arial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lang="fi-FI" sz="1100" kern="0">
                <a:solidFill>
                  <a:prstClr val="black"/>
                </a:solidFill>
                <a:latin typeface="Arial"/>
                <a:ea typeface="Calibri" panose="020F0502020204030204"/>
                <a:cs typeface="Calibri" panose="020F0502020204030204"/>
              </a:rPr>
              <a:t>Oppilaiden poissaolojen määrä, toimenpiteet ja tuki</a:t>
            </a:r>
          </a:p>
          <a:p>
            <a:pPr marL="171450" marR="0" lvl="0" indent="-17145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endParaRPr lang="fi-FI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 lang="fi-FI" sz="1100" kern="0">
                <a:solidFill>
                  <a:prstClr val="black"/>
                </a:solidFill>
                <a:latin typeface="Arial"/>
                <a:ea typeface="Calibri"/>
                <a:cs typeface="Calibri" panose="020F0502020204030204"/>
              </a:rPr>
              <a:t>2.asteella keskeyttäneiden määrä</a:t>
            </a:r>
            <a:endParaRPr lang="fi-FI">
              <a:solidFill>
                <a:prstClr val="black"/>
              </a:solidFill>
              <a:latin typeface="Arial"/>
              <a:cs typeface="Arial" panose="020B0604020202020204"/>
            </a:endParaRPr>
          </a:p>
          <a:p>
            <a: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Calibri" panose="020F0502020204030204"/>
            </a:endParaRPr>
          </a:p>
          <a:p>
            <a: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1000" kern="0">
              <a:solidFill>
                <a:prstClr val="black"/>
              </a:solidFill>
              <a:latin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39530658"/>
      </p:ext>
    </p:extLst>
  </p:cSld>
  <p:clrMapOvr>
    <a:masterClrMapping/>
  </p:clrMapOvr>
</p:sld>
</file>

<file path=ppt/theme/theme1.xml><?xml version="1.0" encoding="utf-8"?>
<a:theme xmlns:a="http://schemas.openxmlformats.org/drawingml/2006/main" name="SH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2.xml><?xml version="1.0" encoding="utf-8"?>
<a:theme xmlns:a="http://schemas.openxmlformats.org/drawingml/2006/main" name="SHA Pelastus/Puna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AD223095-1438-654F-A685-81DE42A807F7}"/>
    </a:ext>
  </a:extLst>
</a:theme>
</file>

<file path=ppt/theme/theme3.xml><?xml version="1.0" encoding="utf-8"?>
<a:theme xmlns:a="http://schemas.openxmlformats.org/drawingml/2006/main" name="SHA Hallinto/Sin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6D90EAC8-937D-6347-A51A-E35764F87135}"/>
    </a:ext>
  </a:extLst>
</a:theme>
</file>

<file path=ppt/theme/theme4.xml><?xml version="1.0" encoding="utf-8"?>
<a:theme xmlns:a="http://schemas.openxmlformats.org/drawingml/2006/main" name="1_SH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sha_esityspohja_FI(4)</Template>
  <TotalTime>7701</TotalTime>
  <Words>387</Words>
  <Application>Microsoft Office PowerPoint</Application>
  <PresentationFormat>Laajakuva</PresentationFormat>
  <Paragraphs>134</Paragraphs>
  <Slides>4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4</vt:i4>
      </vt:variant>
    </vt:vector>
  </HeadingPairs>
  <TitlesOfParts>
    <vt:vector size="12" baseType="lpstr">
      <vt:lpstr>Arial</vt:lpstr>
      <vt:lpstr>Calibri</vt:lpstr>
      <vt:lpstr>Poppins</vt:lpstr>
      <vt:lpstr>Times New Roman</vt:lpstr>
      <vt:lpstr>SHA Sote/Vihrea</vt:lpstr>
      <vt:lpstr>SHA Pelastus/Punainen</vt:lpstr>
      <vt:lpstr>SHA Hallinto/Sininen</vt:lpstr>
      <vt:lpstr>1_SHA Sote/Vihrea</vt:lpstr>
      <vt:lpstr>Lasten, nuorten ja perheiden palveluiden toimialue</vt:lpstr>
      <vt:lpstr>PowerPoint-esitys</vt:lpstr>
      <vt:lpstr>Satakunnan alueellinen opiskeluhuoltosuunnitelma 2025-2029 Luonnos</vt:lpstr>
      <vt:lpstr>  Tavoitteet ja mittarit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Mira Metsälä</dc:creator>
  <cp:lastModifiedBy>Eliisa Saarinen</cp:lastModifiedBy>
  <cp:revision>187</cp:revision>
  <cp:lastPrinted>2024-09-30T09:25:43Z</cp:lastPrinted>
  <dcterms:created xsi:type="dcterms:W3CDTF">2022-06-21T10:02:14Z</dcterms:created>
  <dcterms:modified xsi:type="dcterms:W3CDTF">2025-04-11T12:04:56Z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2024-05-27T05:10:54Z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f1fc3d0a-ee56-4f33-ab7c-c77444ca1078</vt:lpwstr>
  </property>
  <property fmtid="{D5CDD505-2E9C-101B-9397-08002B2CF9AE}" pid="7" name="MSIP_Label_defa4170-0d19-0005-0004-bc88714345d2_ActionId">
    <vt:lpwstr>af1a96d5-89db-4113-8bf8-a42fe4cc4b2a</vt:lpwstr>
  </property>
  <property fmtid="{D5CDD505-2E9C-101B-9397-08002B2CF9AE}" pid="8" name="MSIP_Label_defa4170-0d19-0005-0004-bc88714345d2_ContentBits">
    <vt:lpwstr>0</vt:lpwstr>
  </property>
</Properties>
</file>