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61" r:id="rId2"/>
    <p:sldMasterId id="2147483775" r:id="rId3"/>
    <p:sldMasterId id="2147483789" r:id="rId4"/>
  </p:sldMasterIdLst>
  <p:notesMasterIdLst>
    <p:notesMasterId r:id="rId9"/>
  </p:notesMasterIdLst>
  <p:sldIdLst>
    <p:sldId id="2145707146" r:id="rId5"/>
    <p:sldId id="2145707147" r:id="rId6"/>
    <p:sldId id="2145707149" r:id="rId7"/>
    <p:sldId id="497" r:id="rId8"/>
  </p:sldIdLst>
  <p:sldSz cx="12192000" cy="6858000"/>
  <p:notesSz cx="6761163" cy="99425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EE5"/>
    <a:srgbClr val="00B398"/>
    <a:srgbClr val="330A2B"/>
    <a:srgbClr val="B3B3B3"/>
    <a:srgbClr val="2FDACB"/>
    <a:srgbClr val="ADECE4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04/11/2025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76D18-4D74-40D9-B3FB-6712921F2D8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6D18-4D74-40D9-B3FB-6712921F2D8D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11.4.2025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11.4.2025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11.4.2025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11.4.2025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11.4.2025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AC101C-ED4F-47B7-AE57-0DB762AE018E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5265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9B99D3-4485-4099-827D-8C1A9629FC8B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2573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78F4-B914-47E9-9869-3EC5C925DA57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0790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821F-3186-41D7-A295-4419772BA014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2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4F3-2C1D-4D8F-B7B6-396E1E4A487C}" type="datetime1">
              <a:rPr lang="fi-FI" smtClean="0"/>
              <a:t>11.4.2025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6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408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82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379F-9386-477B-9CDD-41FFB583646C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2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37A-EF3C-49DC-A365-355C7830CD8C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9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9BE6C2-C824-4CA9-9222-233918898C7C}" type="datetime1">
              <a:rPr lang="fi-FI" smtClean="0"/>
              <a:t>11.4.2025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11.4.2025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EB8301-F42B-4A1A-B544-41D2236838BC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15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8C0A-3358-4E03-AF31-D716C01E9232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1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6DBAAF-08D0-4B6A-BB35-88B5C9434291}" type="datetime1">
              <a:rPr lang="fi-FI" smtClean="0"/>
              <a:t>11.4.2025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79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FD2B3FE-FC6E-F81B-BD7C-1106632B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081-A53D-436B-B4CD-0F9CB18D063C}" type="datetime1">
              <a:rPr lang="fi-FI" smtClean="0"/>
              <a:t>11.4.2025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DB927D-519F-9553-FBFA-C2C3F887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alueellinen opiskeluhuoltosuunnitelma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7ABF7F-97BC-48E5-F0CE-37155AB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674-11E9-4AE0-985E-42D781762A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353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11.4.2025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3CF98EFA-5BBB-4811-88EE-20940CA2B555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12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E9112F06-DBA3-778F-FFF4-742FE0943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670561" y="1833994"/>
            <a:ext cx="5567537" cy="4658881"/>
          </a:xfrm>
          <a:noFill/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2C18AED-7C22-5261-A3C1-49C7C63A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56350"/>
            <a:ext cx="13751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A83AB3-EA71-B643-8DEB-4D9748D4296F}" type="datetime1">
              <a:rPr lang="fi-FI" smtClean="0"/>
              <a:pPr>
                <a:spcAft>
                  <a:spcPts val="600"/>
                </a:spcAft>
              </a:pPr>
              <a:t>11.4.2025</a:t>
            </a:fld>
            <a:endParaRPr lang="fi-FI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0C38A02-CB83-CEF0-A627-65FA871E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US" dirty="0" err="1"/>
              <a:t>Lasten</a:t>
            </a:r>
            <a:r>
              <a:rPr lang="en-US" dirty="0"/>
              <a:t>, </a:t>
            </a:r>
            <a:r>
              <a:rPr lang="en-US" dirty="0" err="1"/>
              <a:t>nuorten</a:t>
            </a:r>
            <a:r>
              <a:rPr lang="en-US" dirty="0"/>
              <a:t> ja </a:t>
            </a:r>
            <a:r>
              <a:rPr lang="en-US" dirty="0" err="1"/>
              <a:t>perheiden</a:t>
            </a:r>
            <a:r>
              <a:rPr lang="en-US" dirty="0"/>
              <a:t> </a:t>
            </a:r>
            <a:r>
              <a:rPr lang="en-US" dirty="0" err="1"/>
              <a:t>palveluiden</a:t>
            </a:r>
            <a:r>
              <a:rPr lang="en-US" dirty="0"/>
              <a:t> </a:t>
            </a:r>
            <a:r>
              <a:rPr lang="en-US" dirty="0" err="1"/>
              <a:t>toimialue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75DC7D7-6049-AE02-C345-2958D34CE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0B6BEF-9430-916B-F15B-CAC1250DE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1510FE8-D753-C647-A925-D4EB5DB9B7DB}" type="slidenum">
              <a:rPr lang="en-FI" smtClean="0"/>
              <a:pPr>
                <a:spcAft>
                  <a:spcPts val="600"/>
                </a:spcAft>
              </a:pPr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240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DAB07-27A7-43E5-AEC1-02A876CF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37" y="956967"/>
            <a:ext cx="10515600" cy="52016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i-FI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F65A-894C-4070-8D96-7969F59C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11.4.2025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264F-AA46-4B6F-B918-B4A24BAD1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Anna Kuromaa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9164-0782-4CD3-B209-BDD86C06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  <p:sp>
        <p:nvSpPr>
          <p:cNvPr id="8" name="Ellipsi 7"/>
          <p:cNvSpPr/>
          <p:nvPr/>
        </p:nvSpPr>
        <p:spPr>
          <a:xfrm>
            <a:off x="8785601" y="987431"/>
            <a:ext cx="2054959" cy="121069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PERHEKESKUS ETELÄTUULI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Ellipsi 8"/>
          <p:cNvSpPr/>
          <p:nvPr/>
        </p:nvSpPr>
        <p:spPr>
          <a:xfrm>
            <a:off x="6527952" y="1012917"/>
            <a:ext cx="2019421" cy="128136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PERHEKESKUS SUVITUULI</a:t>
            </a:r>
          </a:p>
        </p:txBody>
      </p:sp>
      <p:sp>
        <p:nvSpPr>
          <p:cNvPr id="10" name="Ellipsi 9"/>
          <p:cNvSpPr/>
          <p:nvPr/>
        </p:nvSpPr>
        <p:spPr>
          <a:xfrm>
            <a:off x="4053489" y="987432"/>
            <a:ext cx="2050237" cy="1388554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PERHEKESKUS LOUNATUULI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2173124" y="987432"/>
            <a:ext cx="1945918" cy="131539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PERHEKESKUS POHJATUULI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4201581" y="3142678"/>
            <a:ext cx="2112704" cy="6044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  <a:latin typeface="+mn-lt"/>
              <a:cs typeface="Poppins" pitchFamily="2" charset="77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latin typeface="+mn-lt"/>
                <a:cs typeface="Poppins" pitchFamily="2" charset="77"/>
              </a:rPr>
              <a:t>Lapsiperheiden sosiaalipalvelut</a:t>
            </a:r>
          </a:p>
          <a:p>
            <a:pPr algn="ctr"/>
            <a:endParaRPr lang="fi-FI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6413535" y="3133057"/>
            <a:ext cx="2235616" cy="5940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Lapsiperheiden sosiaalipalvelut</a:t>
            </a:r>
            <a:endParaRPr lang="fi-FI" sz="1200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8785601" y="3118560"/>
            <a:ext cx="2261765" cy="6085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Lapsiperheiden sosiaalipalvelut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</a:t>
            </a:r>
            <a:endParaRPr lang="fi-FI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1937811" y="4939532"/>
            <a:ext cx="9160605" cy="3618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Poppins" pitchFamily="2" charset="77"/>
              </a:rPr>
              <a:t>Opiskeluhuollon psykologipalvelut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1946279" y="2107523"/>
            <a:ext cx="2112703" cy="4781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Neuvolapalvelu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4168368" y="2117904"/>
            <a:ext cx="2129537" cy="4683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N</a:t>
            </a:r>
            <a:r>
              <a:rPr lang="fi-FI" dirty="0">
                <a:solidFill>
                  <a:schemeClr val="tx1"/>
                </a:solidFill>
                <a:latin typeface="+mn-lt"/>
                <a:cs typeface="Poppins" pitchFamily="2" charset="77"/>
              </a:rPr>
              <a:t>euvolapalvelut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8785601" y="2052244"/>
            <a:ext cx="2274896" cy="5434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Neuvolapalvelut</a:t>
            </a:r>
            <a:endParaRPr lang="fi-FI" sz="1200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6394205" y="2082738"/>
            <a:ext cx="2233013" cy="500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Neuvolapalvelut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</a:t>
            </a:r>
            <a:endParaRPr lang="fi-FI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4182231" y="2619527"/>
            <a:ext cx="2112704" cy="468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Opiskeluhuolto</a:t>
            </a:r>
            <a:endParaRPr lang="fi-FI" sz="1200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8785601" y="2630449"/>
            <a:ext cx="2274896" cy="468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Opiskeluhuolto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</a:t>
            </a:r>
          </a:p>
        </p:txBody>
      </p:sp>
      <p:sp>
        <p:nvSpPr>
          <p:cNvPr id="26" name="Pyöristetty suorakulmio 25"/>
          <p:cNvSpPr/>
          <p:nvPr/>
        </p:nvSpPr>
        <p:spPr>
          <a:xfrm>
            <a:off x="6401408" y="2627693"/>
            <a:ext cx="2240499" cy="4638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Opiskeluhuolto </a:t>
            </a:r>
            <a:endParaRPr lang="fi-FI" sz="1200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27" name="Pyöristetty suorakulmio 26"/>
          <p:cNvSpPr/>
          <p:nvPr/>
        </p:nvSpPr>
        <p:spPr>
          <a:xfrm>
            <a:off x="1954807" y="6435826"/>
            <a:ext cx="4359478" cy="3126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+mn-lt"/>
                <a:cs typeface="Poppins" pitchFamily="2" charset="77"/>
              </a:rPr>
              <a:t>Lääkäripalvelut 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1937813" y="5717194"/>
            <a:ext cx="9160604" cy="3230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+mn-lt"/>
                <a:cs typeface="Poppins" pitchFamily="2" charset="77"/>
              </a:rPr>
              <a:t>Perheoikeudelliset palvelut</a:t>
            </a:r>
            <a:endParaRPr lang="fi-FI" sz="1200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1937812" y="5328363"/>
            <a:ext cx="9160605" cy="361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+mn-lt"/>
                <a:cs typeface="Poppins" pitchFamily="2" charset="77"/>
              </a:rPr>
              <a:t>Kasvatus- ja perheneuvontapalvelut</a:t>
            </a:r>
            <a:endParaRPr lang="fi-FI" sz="1200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6" name="Pyöristetty suorakulmio 35"/>
          <p:cNvSpPr/>
          <p:nvPr/>
        </p:nvSpPr>
        <p:spPr>
          <a:xfrm>
            <a:off x="6401408" y="6435827"/>
            <a:ext cx="4689500" cy="3126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  <a:latin typeface="+mn-lt"/>
              <a:cs typeface="Poppins" pitchFamily="2" charset="77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latin typeface="+mn-lt"/>
                <a:cs typeface="Poppins" pitchFamily="2" charset="77"/>
              </a:rPr>
              <a:t>Lääkäripalvelut</a:t>
            </a:r>
            <a:r>
              <a:rPr lang="fi-FI" sz="1200" dirty="0">
                <a:solidFill>
                  <a:schemeClr val="tx1"/>
                </a:solidFill>
                <a:latin typeface="+mn-lt"/>
                <a:cs typeface="Poppins" pitchFamily="2" charset="77"/>
              </a:rPr>
              <a:t> </a:t>
            </a:r>
          </a:p>
          <a:p>
            <a:pPr algn="ctr"/>
            <a:endParaRPr lang="fi-FI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7" name="Pyöristetty suorakulmio 36"/>
          <p:cNvSpPr/>
          <p:nvPr/>
        </p:nvSpPr>
        <p:spPr>
          <a:xfrm>
            <a:off x="1954806" y="3133057"/>
            <a:ext cx="2112704" cy="5918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Lapsiperheiden sosiaalipalvelut</a:t>
            </a:r>
          </a:p>
        </p:txBody>
      </p:sp>
      <p:sp>
        <p:nvSpPr>
          <p:cNvPr id="41" name="Pyöristetty suorakulmio 40"/>
          <p:cNvSpPr/>
          <p:nvPr/>
        </p:nvSpPr>
        <p:spPr>
          <a:xfrm>
            <a:off x="1937811" y="4568297"/>
            <a:ext cx="9160604" cy="335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Poppins" pitchFamily="2" charset="77"/>
              </a:rPr>
              <a:t>Lasten ja nuorten päihde- ja mielenterveyspalvelut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 </a:t>
            </a:r>
            <a:r>
              <a:rPr lang="fi-FI" sz="1600" dirty="0">
                <a:solidFill>
                  <a:schemeClr val="tx1"/>
                </a:solidFill>
                <a:cs typeface="Poppins" pitchFamily="2" charset="77"/>
              </a:rPr>
              <a:t> 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571119" y="1076191"/>
            <a:ext cx="931025" cy="6592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Karvia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Siikainen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Pomarkku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Kankaanpää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Jämijärvi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4090151" y="1010003"/>
            <a:ext cx="709802" cy="3773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Pori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Ulvila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Merikarvia</a:t>
            </a:r>
          </a:p>
        </p:txBody>
      </p:sp>
      <p:sp>
        <p:nvSpPr>
          <p:cNvPr id="40" name="Pyöristetty suorakulmio 39"/>
          <p:cNvSpPr/>
          <p:nvPr/>
        </p:nvSpPr>
        <p:spPr>
          <a:xfrm>
            <a:off x="8627218" y="1012917"/>
            <a:ext cx="659717" cy="2931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Rauma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Eurajoki</a:t>
            </a:r>
          </a:p>
        </p:txBody>
      </p:sp>
      <p:sp>
        <p:nvSpPr>
          <p:cNvPr id="49" name="Pyöristetty suorakulmio 48"/>
          <p:cNvSpPr/>
          <p:nvPr/>
        </p:nvSpPr>
        <p:spPr>
          <a:xfrm>
            <a:off x="6152455" y="939648"/>
            <a:ext cx="762959" cy="814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Nakkila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Harjavalta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Kokemäki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Huittinen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Säkylä</a:t>
            </a:r>
          </a:p>
          <a:p>
            <a:pPr algn="ctr"/>
            <a:r>
              <a:rPr lang="fi-FI" sz="800" dirty="0">
                <a:solidFill>
                  <a:schemeClr val="tx1"/>
                </a:solidFill>
                <a:cs typeface="Poppins" pitchFamily="2" charset="77"/>
              </a:rPr>
              <a:t>Eura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1946279" y="4162993"/>
            <a:ext cx="9128654" cy="3674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Poppins" pitchFamily="2" charset="77"/>
              </a:rPr>
              <a:t>Lasten ja nuorten kuntoutuspalvelut</a:t>
            </a:r>
            <a:r>
              <a:rPr lang="fi-FI" sz="1200" dirty="0">
                <a:solidFill>
                  <a:schemeClr val="tx1"/>
                </a:solidFill>
                <a:cs typeface="Poppins" pitchFamily="2" charset="77"/>
              </a:rPr>
              <a:t> </a:t>
            </a:r>
          </a:p>
        </p:txBody>
      </p:sp>
      <p:sp>
        <p:nvSpPr>
          <p:cNvPr id="4" name="Pyöristetty suorakulmio 23">
            <a:extLst>
              <a:ext uri="{FF2B5EF4-FFF2-40B4-BE49-F238E27FC236}">
                <a16:creationId xmlns:a16="http://schemas.microsoft.com/office/drawing/2014/main" id="{E7861B7E-F9CB-C4C0-FC7A-F918F95994B7}"/>
              </a:ext>
            </a:extLst>
          </p:cNvPr>
          <p:cNvSpPr/>
          <p:nvPr/>
        </p:nvSpPr>
        <p:spPr>
          <a:xfrm>
            <a:off x="1954807" y="2619526"/>
            <a:ext cx="2112704" cy="4731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Poppins" pitchFamily="2" charset="77"/>
              </a:rPr>
              <a:t>Opiskeluhuolto</a:t>
            </a:r>
            <a:endParaRPr lang="fi-FI" sz="1200" dirty="0">
              <a:solidFill>
                <a:schemeClr val="tx1"/>
              </a:solidFill>
              <a:cs typeface="Poppins" pitchFamily="2" charset="77"/>
            </a:endParaRPr>
          </a:p>
        </p:txBody>
      </p:sp>
      <p:sp>
        <p:nvSpPr>
          <p:cNvPr id="12" name="Pyöristetty suorakulmio 32">
            <a:extLst>
              <a:ext uri="{FF2B5EF4-FFF2-40B4-BE49-F238E27FC236}">
                <a16:creationId xmlns:a16="http://schemas.microsoft.com/office/drawing/2014/main" id="{286219FF-BC3E-C56A-095A-3EFFF18A79B3}"/>
              </a:ext>
            </a:extLst>
          </p:cNvPr>
          <p:cNvSpPr/>
          <p:nvPr/>
        </p:nvSpPr>
        <p:spPr>
          <a:xfrm>
            <a:off x="1937811" y="3764541"/>
            <a:ext cx="9160604" cy="3714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Poppins" pitchFamily="2" charset="77"/>
              </a:rPr>
              <a:t>Ankkuritoiminta</a:t>
            </a:r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 </a:t>
            </a:r>
            <a:endParaRPr lang="fi-FI" sz="1200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FFC37CD-2F6C-9C21-73C1-6A9BA29DC9D3}"/>
              </a:ext>
            </a:extLst>
          </p:cNvPr>
          <p:cNvSpPr/>
          <p:nvPr/>
        </p:nvSpPr>
        <p:spPr>
          <a:xfrm>
            <a:off x="11316337" y="1435258"/>
            <a:ext cx="398296" cy="5165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H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Y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T</a:t>
            </a:r>
            <a:b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</a:b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E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-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T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O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I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M</a:t>
            </a:r>
            <a:b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</a:b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I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N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T</a:t>
            </a:r>
            <a:b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</a:b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A</a:t>
            </a:r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Poppins" pitchFamily="2" charset="77"/>
            </a:endParaRPr>
          </a:p>
        </p:txBody>
      </p:sp>
      <p:sp>
        <p:nvSpPr>
          <p:cNvPr id="23" name="Pyöristetty suorakulmio 32">
            <a:extLst>
              <a:ext uri="{FF2B5EF4-FFF2-40B4-BE49-F238E27FC236}">
                <a16:creationId xmlns:a16="http://schemas.microsoft.com/office/drawing/2014/main" id="{92950B89-CDD2-8EEB-B96A-85B64259B29E}"/>
              </a:ext>
            </a:extLst>
          </p:cNvPr>
          <p:cNvSpPr/>
          <p:nvPr/>
        </p:nvSpPr>
        <p:spPr>
          <a:xfrm>
            <a:off x="1937813" y="6076519"/>
            <a:ext cx="9160604" cy="3230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+mn-lt"/>
                <a:cs typeface="Poppins" pitchFamily="2" charset="77"/>
              </a:rPr>
              <a:t>Kohtaamispaikkatoiminta</a:t>
            </a:r>
            <a:r>
              <a:rPr lang="fi-FI" sz="1200" dirty="0">
                <a:solidFill>
                  <a:schemeClr val="tx1"/>
                </a:solidFill>
                <a:latin typeface="+mn-lt"/>
                <a:cs typeface="Poppins" pitchFamily="2" charset="77"/>
              </a:rPr>
              <a:t> 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04BFECE-06D0-E43A-EEEB-FA6DDEE4CE45}"/>
              </a:ext>
            </a:extLst>
          </p:cNvPr>
          <p:cNvSpPr/>
          <p:nvPr/>
        </p:nvSpPr>
        <p:spPr>
          <a:xfrm>
            <a:off x="2098766" y="252549"/>
            <a:ext cx="8577943" cy="613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Lasten, nuorten ja perheiden peruspalvelut</a:t>
            </a:r>
          </a:p>
          <a:p>
            <a:pPr algn="ctr"/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Poppins" pitchFamily="2" charset="77"/>
              </a:rPr>
              <a:t>= monialainen ja –ammatil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linen perhekeskuskokonaisuus</a:t>
            </a:r>
            <a:endParaRPr lang="fi-FI" dirty="0">
              <a:latin typeface="+mn-lt"/>
              <a:cs typeface="Poppins" pitchFamily="2" charset="77"/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5D14CCA5-F6FF-2ED2-FD75-FF7B10C9C5EB}"/>
              </a:ext>
            </a:extLst>
          </p:cNvPr>
          <p:cNvSpPr/>
          <p:nvPr/>
        </p:nvSpPr>
        <p:spPr>
          <a:xfrm>
            <a:off x="181410" y="2082738"/>
            <a:ext cx="1636946" cy="42394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Perhekeskus yhteensovittaa eri toimijoiden palveluita:</a:t>
            </a:r>
          </a:p>
          <a:p>
            <a:pPr algn="ctr"/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oppins" pitchFamily="2" charset="77"/>
            </a:endParaRPr>
          </a:p>
          <a:p>
            <a:pPr algn="ctr"/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Kunnat, varhaiskasvatus, koulut, liikunta- ja kulttuuritoimi, järjestöt, yhdistykset, yksityiset yritykset,  Kela, seurakunnat, lastensuojelu, vammaispalvelut, aikuisten palvelut, </a:t>
            </a:r>
            <a:r>
              <a:rPr lang="fi-FI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esh</a:t>
            </a:r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, </a:t>
            </a:r>
            <a:r>
              <a:rPr lang="fi-FI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lpsy</a:t>
            </a:r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, </a:t>
            </a:r>
            <a:r>
              <a:rPr lang="fi-FI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npsy</a:t>
            </a:r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oppins" pitchFamily="2" charset="77"/>
            </a:endParaRPr>
          </a:p>
          <a:p>
            <a:pPr algn="ctr"/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Poppins" pitchFamily="2" charset="77"/>
            </a:endParaRPr>
          </a:p>
          <a:p>
            <a:pPr algn="ctr"/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oppins" pitchFamily="2" charset="77"/>
            </a:endParaRPr>
          </a:p>
          <a:p>
            <a:pPr algn="ctr"/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LNP toimialueella toimii laajennettu </a:t>
            </a:r>
            <a:r>
              <a:rPr lang="fi-FI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oppins" pitchFamily="2" charset="77"/>
              </a:rPr>
              <a:t>johroryhmä</a:t>
            </a:r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421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3DB9E5E-283A-3E9B-BCBF-AF77AC69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925" y="270588"/>
            <a:ext cx="2428876" cy="104386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4">
                  <a:lumMod val="75000"/>
                </a:schemeClr>
              </a:buClr>
              <a:buNone/>
            </a:pPr>
            <a:r>
              <a:rPr lang="fi-FI" b="1">
                <a:solidFill>
                  <a:schemeClr val="accent4"/>
                </a:solidFill>
              </a:rPr>
              <a:t>Satakunnan </a:t>
            </a:r>
          </a:p>
          <a:p>
            <a:pPr marL="0" indent="0" algn="ctr">
              <a:buClr>
                <a:schemeClr val="accent4">
                  <a:lumMod val="75000"/>
                </a:schemeClr>
              </a:buClr>
              <a:buNone/>
            </a:pPr>
            <a:r>
              <a:rPr lang="fi-FI" b="1">
                <a:solidFill>
                  <a:schemeClr val="accent4"/>
                </a:solidFill>
              </a:rPr>
              <a:t>hyvinvointialue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4190B7-5408-2A92-4C5D-EE2687A9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60" y="6138668"/>
            <a:ext cx="137516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24DC-8FA8-4641-A04D-0FA7D87BAF4C}" type="datetime1">
              <a:rPr kumimoji="0" lang="fi-FI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5109B7-4288-9A01-128D-9FA611566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0334" y="6589986"/>
            <a:ext cx="4008329" cy="268013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Satakunnan alueellinen opiskeluhuoltosuunnitelma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A3011-D7C6-09A7-A640-D96569FDF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2B5D49A-83F8-4AB7-8B7E-5C12D7B1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60" y="354207"/>
            <a:ext cx="11106150" cy="2380781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4"/>
                </a:solidFill>
                <a:cs typeface="Poppins"/>
              </a:rPr>
              <a:t>Satakunnan alueellinen opiskeluhuoltosuunnitelma</a:t>
            </a:r>
            <a:br>
              <a:rPr lang="fi-FI"/>
            </a:br>
            <a:r>
              <a:rPr lang="fi-FI">
                <a:solidFill>
                  <a:schemeClr val="accent4"/>
                </a:solidFill>
                <a:cs typeface="Poppins"/>
              </a:rPr>
              <a:t>2025-2029</a:t>
            </a:r>
            <a:br>
              <a:rPr lang="fi-FI"/>
            </a:br>
            <a:r>
              <a:rPr lang="fi-FI">
                <a:solidFill>
                  <a:schemeClr val="accent3"/>
                </a:solidFill>
                <a:cs typeface="Poppins"/>
              </a:rPr>
              <a:t>Luonnos</a:t>
            </a:r>
            <a:endParaRPr lang="fi-FI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4097DC8-BB95-3D3F-59F4-6B5665DB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379F-9386-477B-9CDD-41FFB583646C}" type="datetime1">
              <a:rPr lang="fi-FI" smtClean="0"/>
              <a:t>11.4.2025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B0AF475-19F8-D606-8E53-F5968B72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132523"/>
          </a:xfrm>
        </p:spPr>
        <p:txBody>
          <a:bodyPr/>
          <a:lstStyle/>
          <a:p>
            <a:r>
              <a:rPr lang="fi-FI">
                <a:cs typeface="Poppins"/>
              </a:rPr>
              <a:t>  Tavoitteet ja mittarit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DE9CBF-8752-E2A4-C2EE-9AAF65C93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Satakunnan alueellinen opiskeluhuoltosuunnitelma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EB0BF6-5C52-262E-12E7-DDE757F75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0F0717-9528-422F-6CE2-A4205774895B}"/>
              </a:ext>
            </a:extLst>
          </p:cNvPr>
          <p:cNvSpPr txBox="1"/>
          <p:nvPr/>
        </p:nvSpPr>
        <p:spPr>
          <a:xfrm>
            <a:off x="636501" y="1391041"/>
            <a:ext cx="3155683" cy="486287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Tavoite 1</a:t>
            </a:r>
            <a:endParaRPr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fi-FI" sz="1400" kern="0">
                <a:solidFill>
                  <a:prstClr val="black"/>
                </a:solidFill>
                <a:latin typeface="Arial"/>
                <a:cs typeface="Arial"/>
              </a:rPr>
              <a:t>Järjestää</a:t>
            </a:r>
            <a:r>
              <a:rPr lang="fi-FI" sz="1400" b="1" kern="0">
                <a:solidFill>
                  <a:prstClr val="black"/>
                </a:solidFill>
                <a:latin typeface="Arial"/>
                <a:cs typeface="Arial"/>
              </a:rPr>
              <a:t> Yhdenmukaiset</a:t>
            </a: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opiskeluhuollon </a:t>
            </a:r>
            <a:r>
              <a:rPr lang="fi-FI" sz="1400" b="1" kern="0">
                <a:solidFill>
                  <a:prstClr val="black"/>
                </a:solidFill>
                <a:latin typeface="Arial"/>
                <a:cs typeface="Arial"/>
              </a:rPr>
              <a:t>palvelut</a:t>
            </a: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yhteistyössä koulutuksen järjestäjän kanssa, tarpeenmukaiset </a:t>
            </a:r>
            <a:r>
              <a:rPr lang="fi-FI" sz="1400" kern="0">
                <a:solidFill>
                  <a:prstClr val="black"/>
                </a:solidFill>
                <a:latin typeface="Arial"/>
                <a:cs typeface="Arial"/>
              </a:rPr>
              <a:t>resurssoinnit</a:t>
            </a:r>
            <a:endParaRPr lang="fi-FI" sz="1400" kern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endParaRPr lang="fi-FI" sz="1100" kern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cs typeface="Arial"/>
              </a:rPr>
              <a:t>Toimenpiteet</a:t>
            </a:r>
            <a:endParaRPr lang="fi-FI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285750" indent="-285750">
              <a:buFontTx/>
              <a:buChar char="-"/>
              <a:defRPr/>
            </a:pP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Opiskeluhuollon suunnittelu, toteutus ja arviointi säännöllisesti kokoontuvissa ryhmissä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628650" lvl="1" indent="-171450">
              <a:buFont typeface="Calibri"/>
              <a:buChar char="-"/>
              <a:defRPr/>
            </a:pP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Kunta- tai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perhekeskuskohtaiset opiskeluhuollon ohjausryhmät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6286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Oppilaitoskohtaiset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opiskeluhuoltoryhmät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628650" lvl="1" indent="-171450">
              <a:buFont typeface="Calibri"/>
              <a:buChar char="-"/>
              <a:defRPr/>
            </a:pP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Alueellinen 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yhteistyöryhmä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285750" indent="-285750">
              <a:buFontTx/>
              <a:buChar char="-"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Opiskeluhuoltopalvelujen </a:t>
            </a:r>
            <a:r>
              <a:rPr lang="fi-FI" sz="1000" kern="0">
                <a:solidFill>
                  <a:prstClr val="black"/>
                </a:solidFill>
                <a:latin typeface="Arial"/>
                <a:cs typeface="Arial"/>
              </a:rPr>
              <a:t>resurssointi suunnitelmat</a:t>
            </a: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henkilöstömitoitus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285750" indent="-285750">
              <a:buFontTx/>
              <a:buChar char="-"/>
              <a:defRPr/>
            </a:pPr>
            <a:r>
              <a:rPr lang="fi-FI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Calibri"/>
              </a:rPr>
              <a:t>Opiskeluhuollolle soveltuvien tilojen suunnittelu ja järjestäminen yhteistyössä.</a:t>
            </a: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>
              <a:defRPr/>
            </a:pPr>
            <a:endParaRPr kumimoji="0"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Mittarit</a:t>
            </a:r>
            <a:r>
              <a:rPr lang="fi-FI" sz="1100" kern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Koulutuksen järjestäjän arviot opiskeluhuoltopalvelujen kokonaistarpeesta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Opiskeluhuollon oma arvio opiskeluhuoltopalvelujen tarpeesta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Koulutuksen järjestäjien ja hyvinvointialueen kokemukset yhteistyön kehittymisestä ja toteutumisesta</a:t>
            </a:r>
          </a:p>
          <a:p>
            <a:pPr marL="171450" indent="-171450">
              <a:buFontTx/>
              <a:buChar char="-"/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OPA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5F3089-E915-4BF1-7997-E2A63871029D}"/>
              </a:ext>
            </a:extLst>
          </p:cNvPr>
          <p:cNvSpPr txBox="1"/>
          <p:nvPr/>
        </p:nvSpPr>
        <p:spPr>
          <a:xfrm>
            <a:off x="4189276" y="1394078"/>
            <a:ext cx="3087979" cy="478592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Tavoite 2</a:t>
            </a:r>
            <a:endParaRPr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fi-FI" sz="1400" b="1" kern="0">
                <a:solidFill>
                  <a:prstClr val="black"/>
                </a:solidFill>
                <a:latin typeface="Arial"/>
                <a:cs typeface="Arial"/>
              </a:rPr>
              <a:t>Edistää opiskelijoiden</a:t>
            </a: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hyvinvointia</a:t>
            </a: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ja </a:t>
            </a:r>
            <a:r>
              <a:rPr lang="fi-FI" sz="1400" b="1" kern="0">
                <a:solidFill>
                  <a:prstClr val="black"/>
                </a:solidFill>
                <a:latin typeface="Arial"/>
                <a:cs typeface="Arial"/>
              </a:rPr>
              <a:t>osallisuutta</a:t>
            </a:r>
            <a:r>
              <a:rPr lang="fi-FI" sz="1400" kern="0">
                <a:solidFill>
                  <a:prstClr val="black"/>
                </a:solidFill>
                <a:latin typeface="Arial"/>
                <a:cs typeface="Arial"/>
              </a:rPr>
              <a:t> yhteisöllisin keinoin</a:t>
            </a:r>
            <a:endParaRPr lang="fi-FI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>
              <a:defRPr/>
            </a:pPr>
            <a:endParaRPr lang="fi-FI" sz="1400" kern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Toimenpiteet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kumimoji="0" lang="fi-FI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Yhteisöllisen</a:t>
            </a:r>
            <a:r>
              <a:rPr lang="fi-FI" sz="1100" b="1" kern="0">
                <a:solidFill>
                  <a:prstClr val="black"/>
                </a:solidFill>
                <a:latin typeface="Arial"/>
                <a:cs typeface="Arial"/>
              </a:rPr>
              <a:t> opiskeluhuoltotyön vahvistaminen</a:t>
            </a:r>
            <a:endParaRPr lang="fi-FI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Yhteistyön vahvistaminen oppilaiden, huoltajien kanssa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Kiusaamisen ja väkivallan vastainen työ kouluissa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Terveellisyyden, turvallisuuden ja hyvinvoinnin tarkastusten toteuttamiseen monialaisena yhteistyönä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Mittarit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Toteutuneet TE-TU-HY kartoitukset ja seuranta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Kouluterveystulokset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TEA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i-FI" sz="105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Avohilmo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(ylipaino), hyvinvoinnin mittarit, MOVE (liikunta)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Kiusaamisen selvittelyjen määrä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Asiakaspalautteet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"Mitä kuuluu"- opetuksen järjestäjän omat kyselyt</a:t>
            </a:r>
          </a:p>
          <a:p>
            <a:pPr marL="171450" indent="-171450">
              <a:buFont typeface="Calibri"/>
              <a:buChar char="-"/>
              <a:defRPr/>
            </a:pPr>
            <a:endParaRPr lang="fi-FI" sz="1050" kern="0">
              <a:solidFill>
                <a:prstClr val="black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0B15B6B-26E0-2C8F-BD69-BE32B0D7E99F}"/>
              </a:ext>
            </a:extLst>
          </p:cNvPr>
          <p:cNvSpPr txBox="1"/>
          <p:nvPr/>
        </p:nvSpPr>
        <p:spPr>
          <a:xfrm>
            <a:off x="7628295" y="1056203"/>
            <a:ext cx="3142102" cy="55092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Tavoite 3</a:t>
            </a:r>
            <a:endParaRPr lang="fi-FI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fi-FI" sz="1400" b="1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MIELEN HYVINVOINTI</a:t>
            </a:r>
          </a:p>
          <a:p>
            <a:pPr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Poissaolojen vähentäminen? Mielen hyvinvoinnin vahvistaminen</a:t>
            </a: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>
              <a:defRPr/>
            </a:pPr>
            <a:r>
              <a:rPr lang="fi-FI" sz="1050" b="1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Vahva hyvinvoiva  yhteisö kasvattaa vahvoja hyvinvoivia yksilöitä!</a:t>
            </a:r>
          </a:p>
          <a:p>
            <a:pPr>
              <a:defRPr/>
            </a:pPr>
            <a:endParaRPr lang="fi-FI" sz="1050" b="1" kern="0">
              <a:solidFill>
                <a:prstClr val="black"/>
              </a:solidFill>
              <a:latin typeface="Arial"/>
              <a:ea typeface="Calibri"/>
              <a:cs typeface="Calibri"/>
            </a:endParaRPr>
          </a:p>
          <a:p>
            <a:pPr>
              <a:defRPr/>
            </a:pPr>
            <a:endParaRPr lang="fi-FI" sz="1050" kern="0">
              <a:solidFill>
                <a:prstClr val="black"/>
              </a:solidFill>
              <a:latin typeface="Arial"/>
              <a:ea typeface="Calibri"/>
              <a:cs typeface="Calibri"/>
            </a:endParaRPr>
          </a:p>
          <a:p>
            <a:pPr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Toimenpiteet:</a:t>
            </a:r>
            <a:endParaRPr lang="fi-FI" sz="1050">
              <a:solidFill>
                <a:prstClr val="black"/>
              </a:solidFill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Yhteisöllisen työn vahvistaminen oppilaitoksissa</a:t>
            </a:r>
          </a:p>
          <a:p>
            <a:pPr marL="171450" indent="-171450">
              <a:buFont typeface="Calibri"/>
              <a:buChar char="-"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Opiskeluhuollon osaamisen vahvistaminen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ea typeface="Calibri"/>
                <a:cs typeface="Calibri"/>
              </a:rPr>
              <a:t>Opetushenkilötön osaamisen vahvistaminen</a:t>
            </a:r>
            <a:endParaRPr lang="fi-FI" sz="1050" kern="0">
              <a:solidFill>
                <a:prstClr val="black"/>
              </a:solidFill>
              <a:latin typeface="Arial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Monialaisen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yhteistyön kehittäminen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Toimintamallit, 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ryhmät, materiaalit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menetelmäosaaminen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Mittarit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Käytössä olevat interventiot ja menetelmät(Terapiat etulinjaan…)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Koulutussuunnitelmat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osaamisen vahvistuminen, menetelmä osaaminen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Kouluterveyskyselyn tulokset opiskeluhuoltopalvelut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Koulukohtaiset </a:t>
            </a:r>
            <a:r>
              <a:rPr lang="fi-FI" sz="1050" kern="0">
                <a:solidFill>
                  <a:prstClr val="black"/>
                </a:solidFill>
                <a:latin typeface="Arial"/>
                <a:cs typeface="Arial"/>
              </a:rPr>
              <a:t>omat "Mitä kuuluu" -kyselyt</a:t>
            </a:r>
            <a:endParaRPr lang="fi-FI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ea typeface="Calibri" panose="020F0502020204030204"/>
                <a:cs typeface="Calibri" panose="020F0502020204030204"/>
              </a:rPr>
              <a:t>Oppilaiden poissaolojen määrä, toimenpiteet ja tuki</a:t>
            </a:r>
          </a:p>
          <a:p>
            <a:pPr marL="171450" marR="0" lvl="0" indent="-1714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fi-FI" sz="1100" kern="0">
                <a:solidFill>
                  <a:prstClr val="black"/>
                </a:solidFill>
                <a:latin typeface="Arial"/>
                <a:ea typeface="Calibri"/>
                <a:cs typeface="Calibri" panose="020F0502020204030204"/>
              </a:rPr>
              <a:t>2.asteella keskeyttäneiden määrä</a:t>
            </a:r>
            <a:endParaRPr lang="fi-FI">
              <a:solidFill>
                <a:prstClr val="black"/>
              </a:solidFill>
              <a:latin typeface="Arial"/>
              <a:cs typeface="Arial" panose="020B0604020202020204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Calibri" panose="020F0502020204030204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000" kern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9530658"/>
      </p:ext>
    </p:extLst>
  </p:cSld>
  <p:clrMapOvr>
    <a:masterClrMapping/>
  </p:clrMapOvr>
</p:sld>
</file>

<file path=ppt/theme/theme1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2.xml><?xml version="1.0" encoding="utf-8"?>
<a:theme xmlns:a="http://schemas.openxmlformats.org/drawingml/2006/main" name="SH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3.xml><?xml version="1.0" encoding="utf-8"?>
<a:theme xmlns:a="http://schemas.openxmlformats.org/drawingml/2006/main" name="SH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4.xml><?xml version="1.0" encoding="utf-8"?>
<a:theme xmlns:a="http://schemas.openxmlformats.org/drawingml/2006/main" name="1_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sha_esityspohja_FI(4)</Template>
  <TotalTime>7701</TotalTime>
  <Words>387</Words>
  <Application>Microsoft Office PowerPoint</Application>
  <PresentationFormat>Laajakuva</PresentationFormat>
  <Paragraphs>134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Calibri</vt:lpstr>
      <vt:lpstr>Poppins</vt:lpstr>
      <vt:lpstr>Times New Roman</vt:lpstr>
      <vt:lpstr>SHA Sote/Vihrea</vt:lpstr>
      <vt:lpstr>SHA Pelastus/Punainen</vt:lpstr>
      <vt:lpstr>SHA Hallinto/Sininen</vt:lpstr>
      <vt:lpstr>1_SHA Sote/Vihrea</vt:lpstr>
      <vt:lpstr>Lasten, nuorten ja perheiden palveluiden toimialue</vt:lpstr>
      <vt:lpstr>PowerPoint-esitys</vt:lpstr>
      <vt:lpstr>Satakunnan alueellinen opiskeluhuoltosuunnitelma 2025-2029 Luonnos</vt:lpstr>
      <vt:lpstr>  Tavoitteet ja mittarit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Metsälä</dc:creator>
  <cp:lastModifiedBy>Eliisa Saarinen</cp:lastModifiedBy>
  <cp:revision>187</cp:revision>
  <cp:lastPrinted>2024-09-30T09:25:43Z</cp:lastPrinted>
  <dcterms:created xsi:type="dcterms:W3CDTF">2022-06-21T10:02:14Z</dcterms:created>
  <dcterms:modified xsi:type="dcterms:W3CDTF">2025-04-11T12:04:56Z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2024-05-27T05:10:54Z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f1fc3d0a-ee56-4f33-ab7c-c77444ca1078</vt:lpwstr>
  </property>
  <property fmtid="{D5CDD505-2E9C-101B-9397-08002B2CF9AE}" pid="7" name="MSIP_Label_defa4170-0d19-0005-0004-bc88714345d2_ActionId">
    <vt:lpwstr>af1a96d5-89db-4113-8bf8-a42fe4cc4b2a</vt:lpwstr>
  </property>
  <property fmtid="{D5CDD505-2E9C-101B-9397-08002B2CF9AE}" pid="8" name="MSIP_Label_defa4170-0d19-0005-0004-bc88714345d2_ContentBits">
    <vt:lpwstr>0</vt:lpwstr>
  </property>
</Properties>
</file>